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799263" cy="9929813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5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8"/>
    <p:restoredTop sz="94630"/>
  </p:normalViewPr>
  <p:slideViewPr>
    <p:cSldViewPr snapToGrid="0">
      <p:cViewPr varScale="1">
        <p:scale>
          <a:sx n="60" d="100"/>
          <a:sy n="60" d="100"/>
        </p:scale>
        <p:origin x="5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E40CA-99DC-E246-A2EE-2DEBE56D83DF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E544D-EE5A-9643-B2F5-F5D1368261B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32186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CDB23-D4C3-EF32-5ED4-ADAA97AA7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8BFC8-8682-DD2B-1AD4-9FBCA744B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9E175-269A-7BC7-137E-13D9851CC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AB3-EE95-1344-B1F3-1CC2497608A9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1D9A2-037E-2611-1F08-3DF84C5C7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A366B-7FE1-C7B7-2A3C-FAB9C2606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91C55-9FE7-B741-A0A9-CB7076EAD7F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46347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60EFF-6051-2AC5-19AF-58B053F21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35E062-FC55-CE30-843D-59892BA59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1AC92-8CCC-13E8-4DFB-47C683A62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AB3-EE95-1344-B1F3-1CC2497608A9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00BBC-7B64-5552-9058-440E5EB73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C3F07-DE9E-38CD-F13A-B6F2D4312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91C55-9FE7-B741-A0A9-CB7076EAD7F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2360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D5C00E-FEC6-9B09-AADB-01D8994BE2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6DE505-3A9A-91DF-C132-7A874DD77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11F0C-6AAF-357D-BAAD-08357387E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AB3-EE95-1344-B1F3-1CC2497608A9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A430B-EF64-81CE-13E9-6C697D549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86295-E548-655C-603F-D8AC818FB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91C55-9FE7-B741-A0A9-CB7076EAD7F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728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3B86-2E12-934D-4C46-74598F94F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1767B-0175-BA28-C62D-2CBE65E51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19A38-D772-29FD-2769-3EA5CEAA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AB3-EE95-1344-B1F3-1CC2497608A9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678BD-4863-548F-FE77-42AEDBDB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916FC-FCE8-148A-9CE9-A84FDC3F5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91C55-9FE7-B741-A0A9-CB7076EAD7F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71511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7D2E3-3B56-AD7A-8455-D71C0FCFD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6A5630-D480-AFBB-5DEE-3431E3F05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2F981-724E-2B9C-01C2-7507574A6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AB3-EE95-1344-B1F3-1CC2497608A9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8F46B-4193-76FA-14D3-67C1B7E6D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D62D5-FAFD-0442-FEB5-F570A6A55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91C55-9FE7-B741-A0A9-CB7076EAD7F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36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5D87C-A496-1215-6AA9-DA6A22316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CB1BD-7FDC-4004-E32A-E1A296B1E2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FAF43-9414-89D5-8D2C-D371FA738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450454-D72D-580C-E35D-9D4C09FE8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AB3-EE95-1344-B1F3-1CC2497608A9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17F2E-5D06-86FF-2E00-8A5A982C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5B033F-BCA4-45DE-CBB9-438D1ABFE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91C55-9FE7-B741-A0A9-CB7076EAD7F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7407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90D3E-1851-58A2-B75C-CFE39EAEA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A59EE-5119-67B1-A3F5-7608A108A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85BB5-63E0-59A1-F664-0D07CF4B1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B3A216-F992-C1B8-0885-BB953C180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B1A355-C7ED-7F42-0E33-F5B25EED0B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D89199-8AF0-DA5E-4CF2-2D1DD822D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AB3-EE95-1344-B1F3-1CC2497608A9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6EBC25-45CC-6853-613B-7892520F6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058BB7-A3B1-17F1-A135-A586E2F74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91C55-9FE7-B741-A0A9-CB7076EAD7F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06946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B6CF3-BA9F-EFF6-F9C4-542154501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2D4F31-0C1B-F971-0F17-6F8B6131F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AB3-EE95-1344-B1F3-1CC2497608A9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EA7DC6-3345-D99D-B435-835F1BBAE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C73D0A-8C77-AD29-4E4D-6366AC527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91C55-9FE7-B741-A0A9-CB7076EAD7F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3234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DEA535-2CC5-BBA4-4769-2897EEC5A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AB3-EE95-1344-B1F3-1CC2497608A9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9EFB63-25CC-B104-28FE-CC4737009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B72EC-9709-1589-738A-8ECDE4B2C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91C55-9FE7-B741-A0A9-CB7076EAD7F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27909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ABAC-181E-088F-984F-9F4322995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5557E-D5BD-C210-66A4-F2E0129E7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72E4A2-66A0-7785-16FD-C10C510F9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2C2FA9-8640-35EC-1394-879303C85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AB3-EE95-1344-B1F3-1CC2497608A9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9FB89-0E90-2EAD-2A17-7B42D4AF5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6B30E-4190-63EF-099B-31047058C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91C55-9FE7-B741-A0A9-CB7076EAD7F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48083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55515-A64B-4F29-89DA-2725EBDA3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777C76-CEA6-E05A-C403-261CC96391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C756E1-68CF-4E0A-517C-EE8287C84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3B39D-3044-62B3-ADB8-04425B9B5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AB3-EE95-1344-B1F3-1CC2497608A9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7F3CF-14C4-3020-9BCA-AD73EB331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4E8F37-B78F-1AA3-5632-B7EA27C82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91C55-9FE7-B741-A0A9-CB7076EAD7F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5915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7081E8-2DD9-0788-8FFC-0B55D7B80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36B98-E0A9-207C-7794-B00EB93C4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264A1-5D78-87D7-592A-C3E76383C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0B4AB3-EE95-1344-B1F3-1CC2497608A9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214EF-6132-FFDC-EAD7-3487D0DF1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43656-92DB-5167-B41D-25B75FDBD9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891C55-9FE7-B741-A0A9-CB7076EAD7F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871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9403DA-C5AF-BF81-A68E-A7499988C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5222C5-DE68-6B52-FFF8-73620A584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LBS BUDŽETA IZPILDE 2024/2025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D3796FA-F620-BE6F-FAC7-0043342DC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076969"/>
              </p:ext>
            </p:extLst>
          </p:nvPr>
        </p:nvGraphicFramePr>
        <p:xfrm>
          <a:off x="232476" y="1675227"/>
          <a:ext cx="11763214" cy="439420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714617">
                  <a:extLst>
                    <a:ext uri="{9D8B030D-6E8A-4147-A177-3AD203B41FA5}">
                      <a16:colId xmlns:a16="http://schemas.microsoft.com/office/drawing/2014/main" val="3841026833"/>
                    </a:ext>
                  </a:extLst>
                </a:gridCol>
                <a:gridCol w="3434025">
                  <a:extLst>
                    <a:ext uri="{9D8B030D-6E8A-4147-A177-3AD203B41FA5}">
                      <a16:colId xmlns:a16="http://schemas.microsoft.com/office/drawing/2014/main" val="2320654756"/>
                    </a:ext>
                  </a:extLst>
                </a:gridCol>
                <a:gridCol w="2406747">
                  <a:extLst>
                    <a:ext uri="{9D8B030D-6E8A-4147-A177-3AD203B41FA5}">
                      <a16:colId xmlns:a16="http://schemas.microsoft.com/office/drawing/2014/main" val="642131197"/>
                    </a:ext>
                  </a:extLst>
                </a:gridCol>
                <a:gridCol w="1207825">
                  <a:extLst>
                    <a:ext uri="{9D8B030D-6E8A-4147-A177-3AD203B41FA5}">
                      <a16:colId xmlns:a16="http://schemas.microsoft.com/office/drawing/2014/main" val="2843758499"/>
                    </a:ext>
                  </a:extLst>
                </a:gridCol>
              </a:tblGrid>
              <a:tr h="619837">
                <a:tc>
                  <a:txBody>
                    <a:bodyPr/>
                    <a:lstStyle/>
                    <a:p>
                      <a:pPr algn="ctr" fontAlgn="b"/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 </a:t>
                      </a:r>
                      <a:r>
                        <a:rPr lang="en-GB" sz="1800" b="0" u="none" strike="noStrike" dirty="0">
                          <a:effectLst/>
                        </a:rPr>
                        <a:t>APSTIPRINĀTS VALDE</a:t>
                      </a:r>
                    </a:p>
                    <a:p>
                      <a:pPr algn="ctr" fontAlgn="b"/>
                      <a:r>
                        <a:rPr lang="lv-LV" sz="1800" b="0" i="0" u="none" strike="noStrike" dirty="0">
                          <a:effectLst/>
                          <a:latin typeface="Arial" panose="020B0604020202020204" pitchFamily="34" charset="0"/>
                        </a:rPr>
                        <a:t>PADOME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IZPILDE 01.10.2024.- 30.09.2025.</a:t>
                      </a:r>
                      <a:endParaRPr lang="en-GB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IZPILDE %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41624197"/>
                  </a:ext>
                </a:extLst>
              </a:tr>
              <a:tr h="34312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</a:rPr>
                        <a:t>NAUDAS LĪDZEKĻI BUDŽETA GADA SĀKUMĀ</a:t>
                      </a:r>
                      <a:endParaRPr lang="lv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b="1" u="none" strike="noStrike" dirty="0">
                          <a:effectLst/>
                        </a:rPr>
                        <a:t> €          2 139 079</a:t>
                      </a:r>
                      <a:endParaRPr lang="en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b="1" u="none" strike="noStrike" dirty="0">
                          <a:effectLst/>
                        </a:rPr>
                        <a:t> €            2 139 079</a:t>
                      </a:r>
                      <a:endParaRPr lang="en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b="1" u="none" strike="noStrike" dirty="0">
                          <a:effectLst/>
                        </a:rPr>
                        <a:t> -</a:t>
                      </a:r>
                      <a:endParaRPr lang="en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20374514"/>
                  </a:ext>
                </a:extLst>
              </a:tr>
              <a:tr h="343124">
                <a:tc gridSpan="4">
                  <a:txBody>
                    <a:bodyPr/>
                    <a:lstStyle/>
                    <a:p>
                      <a:pPr algn="ctr" fontAlgn="b"/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18256058"/>
                  </a:ext>
                </a:extLst>
              </a:tr>
              <a:tr h="34312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PAMATDARBĪBAS IEŅĒMUMI</a:t>
                      </a:r>
                      <a:endParaRPr lang="lv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 €       3 028 209</a:t>
                      </a:r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 €         3 452 43</a:t>
                      </a:r>
                      <a:r>
                        <a:rPr lang="lv-LV" sz="1800" u="none" strike="noStrike" dirty="0">
                          <a:effectLst/>
                        </a:rPr>
                        <a:t>7</a:t>
                      </a:r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114 %</a:t>
                      </a:r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2437437"/>
                  </a:ext>
                </a:extLst>
              </a:tr>
              <a:tr h="34312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NETIEŠĀS DARBĪBAS IEŅĒMUMI</a:t>
                      </a:r>
                      <a:endParaRPr lang="lv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 €       </a:t>
                      </a:r>
                      <a:r>
                        <a:rPr lang="lv-LV" sz="1800" u="none" strike="noStrike" dirty="0">
                          <a:effectLst/>
                        </a:rPr>
                        <a:t>16 355 079</a:t>
                      </a:r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 €         18 052 69</a:t>
                      </a:r>
                      <a:r>
                        <a:rPr lang="lv-LV" sz="1800" u="none" strike="noStrike" dirty="0">
                          <a:effectLst/>
                        </a:rPr>
                        <a:t>2</a:t>
                      </a:r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u="none" strike="noStrike" dirty="0">
                          <a:effectLst/>
                        </a:rPr>
                        <a:t>110 </a:t>
                      </a:r>
                      <a:r>
                        <a:rPr lang="en-LV" sz="1800" u="none" strike="noStrike" dirty="0">
                          <a:effectLst/>
                        </a:rPr>
                        <a:t>%</a:t>
                      </a:r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19619006"/>
                  </a:ext>
                </a:extLst>
              </a:tr>
              <a:tr h="34312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</a:rPr>
                        <a:t>KOPĒJIE BUDŽETA GADA IEŅĒMUMI</a:t>
                      </a:r>
                      <a:endParaRPr lang="lv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b="1" u="none" strike="noStrike" dirty="0">
                          <a:effectLst/>
                        </a:rPr>
                        <a:t> €       19 </a:t>
                      </a:r>
                      <a:r>
                        <a:rPr lang="lv-LV" sz="1800" b="1" u="none" strike="noStrike" dirty="0">
                          <a:effectLst/>
                        </a:rPr>
                        <a:t>383</a:t>
                      </a:r>
                      <a:r>
                        <a:rPr lang="en-LV" sz="1800" b="1" u="none" strike="noStrike" dirty="0">
                          <a:effectLst/>
                        </a:rPr>
                        <a:t> </a:t>
                      </a:r>
                      <a:r>
                        <a:rPr lang="lv-LV" sz="1800" b="1" u="none" strike="noStrike" dirty="0">
                          <a:effectLst/>
                        </a:rPr>
                        <a:t>2</a:t>
                      </a:r>
                      <a:r>
                        <a:rPr lang="en-LV" sz="1800" b="1" u="none" strike="noStrike" dirty="0">
                          <a:effectLst/>
                        </a:rPr>
                        <a:t>88</a:t>
                      </a:r>
                      <a:endParaRPr lang="en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b="1" u="none" strike="noStrike" dirty="0">
                          <a:effectLst/>
                        </a:rPr>
                        <a:t> €       21 505 12</a:t>
                      </a:r>
                      <a:r>
                        <a:rPr lang="lv-LV" sz="1800" b="1" u="none" strike="noStrike" dirty="0">
                          <a:effectLst/>
                        </a:rPr>
                        <a:t>9</a:t>
                      </a:r>
                      <a:endParaRPr lang="en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11</a:t>
                      </a:r>
                      <a:r>
                        <a:rPr lang="lv-LV" sz="1800" u="none" strike="noStrike" dirty="0">
                          <a:effectLst/>
                        </a:rPr>
                        <a:t>1</a:t>
                      </a:r>
                      <a:r>
                        <a:rPr lang="en-LV" sz="1800" u="none" strike="noStrike" dirty="0">
                          <a:effectLst/>
                        </a:rPr>
                        <a:t> %</a:t>
                      </a:r>
                      <a:endParaRPr lang="en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66069886"/>
                  </a:ext>
                </a:extLst>
              </a:tr>
              <a:tr h="343124">
                <a:tc gridSpan="4">
                  <a:txBody>
                    <a:bodyPr/>
                    <a:lstStyle/>
                    <a:p>
                      <a:pPr algn="ctr" fontAlgn="b"/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04153158"/>
                  </a:ext>
                </a:extLst>
              </a:tr>
              <a:tr h="3431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PAMATDARBĪBAS IZDEVUMI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 €       4 494 119</a:t>
                      </a:r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 €         4 495 36</a:t>
                      </a:r>
                      <a:r>
                        <a:rPr lang="lv-LV" sz="1800" u="none" strike="noStrike" dirty="0">
                          <a:effectLst/>
                        </a:rPr>
                        <a:t>5</a:t>
                      </a:r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100 %</a:t>
                      </a:r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16430776"/>
                  </a:ext>
                </a:extLst>
              </a:tr>
              <a:tr h="3431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NETIEŠAS DARBĪBAS IZDEVUMI</a:t>
                      </a:r>
                      <a:endParaRPr lang="en-GB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 €       1</a:t>
                      </a:r>
                      <a:r>
                        <a:rPr lang="lv-LV" sz="1800" u="none" strike="noStrike" dirty="0">
                          <a:effectLst/>
                        </a:rPr>
                        <a:t>7</a:t>
                      </a:r>
                      <a:r>
                        <a:rPr lang="en-LV" sz="1800" u="none" strike="noStrike" dirty="0">
                          <a:effectLst/>
                        </a:rPr>
                        <a:t> </a:t>
                      </a:r>
                      <a:r>
                        <a:rPr lang="lv-LV" sz="1800" u="none" strike="noStrike" dirty="0">
                          <a:effectLst/>
                        </a:rPr>
                        <a:t>028</a:t>
                      </a:r>
                      <a:r>
                        <a:rPr lang="en-LV" sz="1800" u="none" strike="noStrike" dirty="0">
                          <a:effectLst/>
                        </a:rPr>
                        <a:t> </a:t>
                      </a:r>
                      <a:r>
                        <a:rPr lang="lv-LV" sz="1800" u="none" strike="noStrike" dirty="0">
                          <a:effectLst/>
                        </a:rPr>
                        <a:t>248</a:t>
                      </a:r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 €         14 180 53</a:t>
                      </a:r>
                      <a:r>
                        <a:rPr lang="lv-LV" sz="1800" u="none" strike="noStrike" dirty="0">
                          <a:effectLst/>
                        </a:rPr>
                        <a:t>3</a:t>
                      </a:r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8</a:t>
                      </a:r>
                      <a:r>
                        <a:rPr lang="lv-LV" sz="1800" u="none" strike="noStrike" dirty="0">
                          <a:effectLst/>
                        </a:rPr>
                        <a:t>3</a:t>
                      </a:r>
                      <a:r>
                        <a:rPr lang="en-LV" sz="1800" u="none" strike="noStrike" dirty="0">
                          <a:effectLst/>
                        </a:rPr>
                        <a:t> %</a:t>
                      </a:r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00905058"/>
                  </a:ext>
                </a:extLst>
              </a:tr>
              <a:tr h="34312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</a:rPr>
                        <a:t>KOPĒJAIS BUDŽETA GADA IZDEVUMI</a:t>
                      </a:r>
                      <a:endParaRPr lang="en-GB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b="1" u="none" strike="noStrike" dirty="0">
                          <a:effectLst/>
                        </a:rPr>
                        <a:t> €       21 </a:t>
                      </a:r>
                      <a:r>
                        <a:rPr lang="lv-LV" sz="1800" b="1" u="none" strike="noStrike" dirty="0">
                          <a:effectLst/>
                        </a:rPr>
                        <a:t>522</a:t>
                      </a:r>
                      <a:r>
                        <a:rPr lang="en-LV" sz="1800" b="1" u="none" strike="noStrike" dirty="0">
                          <a:effectLst/>
                        </a:rPr>
                        <a:t> </a:t>
                      </a:r>
                      <a:r>
                        <a:rPr lang="lv-LV" sz="1800" b="1" u="none" strike="noStrike" dirty="0">
                          <a:effectLst/>
                        </a:rPr>
                        <a:t>3</a:t>
                      </a:r>
                      <a:r>
                        <a:rPr lang="en-LV" sz="1800" b="1" u="none" strike="noStrike" dirty="0">
                          <a:effectLst/>
                        </a:rPr>
                        <a:t>67</a:t>
                      </a:r>
                      <a:endParaRPr lang="en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b="1" u="none" strike="noStrike" dirty="0">
                          <a:effectLst/>
                        </a:rPr>
                        <a:t> €         18 675 89</a:t>
                      </a:r>
                      <a:r>
                        <a:rPr lang="lv-LV" sz="1800" b="1" u="none" strike="noStrike" dirty="0">
                          <a:effectLst/>
                        </a:rPr>
                        <a:t>8</a:t>
                      </a:r>
                      <a:endParaRPr lang="en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u="none" strike="noStrike" dirty="0">
                          <a:effectLst/>
                        </a:rPr>
                        <a:t>8</a:t>
                      </a:r>
                      <a:r>
                        <a:rPr lang="lv-LV" sz="1800" u="none" strike="noStrike" dirty="0">
                          <a:effectLst/>
                        </a:rPr>
                        <a:t>7</a:t>
                      </a:r>
                      <a:r>
                        <a:rPr lang="en-LV" sz="1800" u="none" strike="noStrike" dirty="0">
                          <a:effectLst/>
                        </a:rPr>
                        <a:t> %</a:t>
                      </a:r>
                      <a:endParaRPr lang="en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21260024"/>
                  </a:ext>
                </a:extLst>
              </a:tr>
              <a:tr h="343124">
                <a:tc gridSpan="4">
                  <a:txBody>
                    <a:bodyPr/>
                    <a:lstStyle/>
                    <a:p>
                      <a:pPr algn="ctr" fontAlgn="b"/>
                      <a:endParaRPr lang="en-LV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17328077"/>
                  </a:ext>
                </a:extLst>
              </a:tr>
              <a:tr h="34312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1" u="none" strike="noStrike" dirty="0">
                          <a:effectLst/>
                        </a:rPr>
                        <a:t>NAUDAS LĪDZEKĻI BUDŽETA GADA BEIGĀS</a:t>
                      </a:r>
                      <a:endParaRPr lang="lv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b="1" u="none" strike="noStrike" dirty="0">
                          <a:effectLst/>
                        </a:rPr>
                        <a:t> €       -</a:t>
                      </a:r>
                      <a:endParaRPr lang="en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b="1" u="none" strike="noStrike" dirty="0">
                          <a:effectLst/>
                        </a:rPr>
                        <a:t> €         4 968 310</a:t>
                      </a:r>
                      <a:endParaRPr lang="en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LV" sz="1800" b="1" u="none" strike="noStrike" dirty="0">
                          <a:effectLst/>
                        </a:rPr>
                        <a:t> -</a:t>
                      </a:r>
                      <a:endParaRPr lang="en-LV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624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233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8552</TotalTime>
  <Words>149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LBS BUDŽETA IZPILDE 2024/2025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Artūrs Grīnbergs</dc:creator>
  <cp:lastModifiedBy>Guntis Keisels</cp:lastModifiedBy>
  <cp:revision>5</cp:revision>
  <cp:lastPrinted>2025-11-11T08:05:36Z</cp:lastPrinted>
  <dcterms:created xsi:type="dcterms:W3CDTF">2024-11-06T17:13:55Z</dcterms:created>
  <dcterms:modified xsi:type="dcterms:W3CDTF">2026-01-22T13:15:10Z</dcterms:modified>
</cp:coreProperties>
</file>