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1"/>
  </p:notesMasterIdLst>
  <p:handoutMasterIdLst>
    <p:handoutMasterId r:id="rId82"/>
  </p:handoutMasterIdLst>
  <p:sldIdLst>
    <p:sldId id="256" r:id="rId2"/>
    <p:sldId id="265" r:id="rId3"/>
    <p:sldId id="281" r:id="rId4"/>
    <p:sldId id="266" r:id="rId5"/>
    <p:sldId id="262" r:id="rId6"/>
    <p:sldId id="283" r:id="rId7"/>
    <p:sldId id="284" r:id="rId8"/>
    <p:sldId id="285" r:id="rId9"/>
    <p:sldId id="286" r:id="rId10"/>
    <p:sldId id="287" r:id="rId11"/>
    <p:sldId id="288" r:id="rId12"/>
    <p:sldId id="295" r:id="rId13"/>
    <p:sldId id="294" r:id="rId14"/>
    <p:sldId id="293" r:id="rId15"/>
    <p:sldId id="296" r:id="rId16"/>
    <p:sldId id="292" r:id="rId17"/>
    <p:sldId id="291" r:id="rId18"/>
    <p:sldId id="290" r:id="rId19"/>
    <p:sldId id="289" r:id="rId20"/>
    <p:sldId id="301" r:id="rId21"/>
    <p:sldId id="300" r:id="rId22"/>
    <p:sldId id="299" r:id="rId23"/>
    <p:sldId id="297" r:id="rId24"/>
    <p:sldId id="307" r:id="rId25"/>
    <p:sldId id="306" r:id="rId26"/>
    <p:sldId id="305" r:id="rId27"/>
    <p:sldId id="304" r:id="rId28"/>
    <p:sldId id="273" r:id="rId29"/>
    <p:sldId id="267" r:id="rId30"/>
    <p:sldId id="270" r:id="rId31"/>
    <p:sldId id="280" r:id="rId32"/>
    <p:sldId id="312" r:id="rId33"/>
    <p:sldId id="310" r:id="rId34"/>
    <p:sldId id="311" r:id="rId35"/>
    <p:sldId id="317" r:id="rId36"/>
    <p:sldId id="316" r:id="rId37"/>
    <p:sldId id="315" r:id="rId38"/>
    <p:sldId id="323" r:id="rId39"/>
    <p:sldId id="322" r:id="rId40"/>
    <p:sldId id="321" r:id="rId41"/>
    <p:sldId id="320" r:id="rId42"/>
    <p:sldId id="319" r:id="rId43"/>
    <p:sldId id="313" r:id="rId44"/>
    <p:sldId id="309" r:id="rId45"/>
    <p:sldId id="308" r:id="rId46"/>
    <p:sldId id="324" r:id="rId47"/>
    <p:sldId id="329" r:id="rId48"/>
    <p:sldId id="328" r:id="rId49"/>
    <p:sldId id="327" r:id="rId50"/>
    <p:sldId id="326" r:id="rId51"/>
    <p:sldId id="325" r:id="rId52"/>
    <p:sldId id="340" r:id="rId53"/>
    <p:sldId id="339" r:id="rId54"/>
    <p:sldId id="338" r:id="rId55"/>
    <p:sldId id="337" r:id="rId56"/>
    <p:sldId id="336" r:id="rId57"/>
    <p:sldId id="335" r:id="rId58"/>
    <p:sldId id="346" r:id="rId59"/>
    <p:sldId id="345" r:id="rId60"/>
    <p:sldId id="343" r:id="rId61"/>
    <p:sldId id="342" r:id="rId62"/>
    <p:sldId id="341" r:id="rId63"/>
    <p:sldId id="350" r:id="rId64"/>
    <p:sldId id="349" r:id="rId65"/>
    <p:sldId id="348" r:id="rId66"/>
    <p:sldId id="347" r:id="rId67"/>
    <p:sldId id="268" r:id="rId68"/>
    <p:sldId id="351" r:id="rId69"/>
    <p:sldId id="352" r:id="rId70"/>
    <p:sldId id="356" r:id="rId71"/>
    <p:sldId id="355" r:id="rId72"/>
    <p:sldId id="354" r:id="rId73"/>
    <p:sldId id="361" r:id="rId74"/>
    <p:sldId id="362" r:id="rId75"/>
    <p:sldId id="360" r:id="rId76"/>
    <p:sldId id="359" r:id="rId77"/>
    <p:sldId id="358" r:id="rId78"/>
    <p:sldId id="363" r:id="rId79"/>
    <p:sldId id="263" r:id="rId80"/>
  </p:sldIdLst>
  <p:sldSz cx="10080625" cy="7559675"/>
  <p:notesSz cx="7559675" cy="10691813"/>
  <p:defaultTextStyle>
    <a:defPPr>
      <a:defRPr lang="en-GB"/>
    </a:defPPr>
    <a:lvl1pPr algn="l" defTabSz="457200" rtl="0" fontAlgn="base" hangingPunct="0">
      <a:lnSpc>
        <a:spcPct val="84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1pPr>
    <a:lvl2pPr marL="742950" indent="-285750" algn="l" defTabSz="457200" rtl="0" fontAlgn="base" hangingPunct="0">
      <a:lnSpc>
        <a:spcPct val="84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2pPr>
    <a:lvl3pPr marL="1143000" indent="-228600" algn="l" defTabSz="457200" rtl="0" fontAlgn="base" hangingPunct="0">
      <a:lnSpc>
        <a:spcPct val="84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3pPr>
    <a:lvl4pPr marL="1600200" indent="-228600" algn="l" defTabSz="457200" rtl="0" fontAlgn="base" hangingPunct="0">
      <a:lnSpc>
        <a:spcPct val="84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4pPr>
    <a:lvl5pPr marL="2057400" indent="-228600" algn="l" defTabSz="457200" rtl="0" fontAlgn="base" hangingPunct="0">
      <a:lnSpc>
        <a:spcPct val="84000"/>
      </a:lnSpc>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5pPr>
    <a:lvl6pPr marL="2286000" algn="l" defTabSz="914400" rtl="0" eaLnBrk="1" latinLnBrk="0" hangingPunct="1">
      <a:defRPr sz="2400" kern="1200">
        <a:solidFill>
          <a:schemeClr val="bg1"/>
        </a:solidFill>
        <a:latin typeface="Times New Roman" pitchFamily="16" charset="0"/>
        <a:ea typeface="+mn-ea"/>
        <a:cs typeface="+mn-cs"/>
      </a:defRPr>
    </a:lvl6pPr>
    <a:lvl7pPr marL="2743200" algn="l" defTabSz="914400" rtl="0" eaLnBrk="1" latinLnBrk="0" hangingPunct="1">
      <a:defRPr sz="2400" kern="1200">
        <a:solidFill>
          <a:schemeClr val="bg1"/>
        </a:solidFill>
        <a:latin typeface="Times New Roman" pitchFamily="16" charset="0"/>
        <a:ea typeface="+mn-ea"/>
        <a:cs typeface="+mn-cs"/>
      </a:defRPr>
    </a:lvl7pPr>
    <a:lvl8pPr marL="3200400" algn="l" defTabSz="914400" rtl="0" eaLnBrk="1" latinLnBrk="0" hangingPunct="1">
      <a:defRPr sz="2400" kern="1200">
        <a:solidFill>
          <a:schemeClr val="bg1"/>
        </a:solidFill>
        <a:latin typeface="Times New Roman" pitchFamily="16" charset="0"/>
        <a:ea typeface="+mn-ea"/>
        <a:cs typeface="+mn-cs"/>
      </a:defRPr>
    </a:lvl8pPr>
    <a:lvl9pPr marL="3657600" algn="l" defTabSz="914400" rtl="0" eaLnBrk="1" latinLnBrk="0" hangingPunct="1">
      <a:defRPr sz="2400" kern="1200">
        <a:solidFill>
          <a:schemeClr val="bg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984" y="49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BEC3B5E0-12BE-4DB0-A118-C7E6EC6838D4}" type="datetimeFigureOut">
              <a:rPr lang="lv-LV" smtClean="0"/>
              <a:pPr/>
              <a:t>09.09.2014</a:t>
            </a:fld>
            <a:endParaRPr lang="lv-LV"/>
          </a:p>
        </p:txBody>
      </p:sp>
      <p:sp>
        <p:nvSpPr>
          <p:cNvPr id="4" name="Footer Placeholder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85B77317-C0AF-4EAE-BA3B-A5A1D7791D95}" type="slidenum">
              <a:rPr lang="lv-LV" smtClean="0"/>
              <a:pPr/>
              <a:t>‹#›</a:t>
            </a:fld>
            <a:endParaRPr lang="lv-LV"/>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lstStyle/>
          <a:p>
            <a:endParaRPr lang="lv-LV"/>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lv-LV"/>
          </a:p>
        </p:txBody>
      </p:sp>
      <p:sp>
        <p:nvSpPr>
          <p:cNvPr id="2051" name="AutoShape 3"/>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lv-LV"/>
          </a:p>
        </p:txBody>
      </p:sp>
      <p:sp>
        <p:nvSpPr>
          <p:cNvPr id="2052" name="AutoShape 4"/>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lv-LV"/>
          </a:p>
        </p:txBody>
      </p:sp>
      <p:sp>
        <p:nvSpPr>
          <p:cNvPr id="2053" name="Rectangle 5"/>
          <p:cNvSpPr>
            <a:spLocks noGrp="1" noRot="1" noChangeAspect="1" noChangeArrowheads="1"/>
          </p:cNvSpPr>
          <p:nvPr>
            <p:ph type="sldImg"/>
          </p:nvPr>
        </p:nvSpPr>
        <p:spPr bwMode="auto">
          <a:xfrm>
            <a:off x="1312863" y="1027113"/>
            <a:ext cx="4926012" cy="3697287"/>
          </a:xfrm>
          <a:prstGeom prst="rect">
            <a:avLst/>
          </a:prstGeom>
          <a:noFill/>
          <a:ln w="9525">
            <a:noFill/>
            <a:round/>
            <a:headEnd/>
            <a:tailEnd/>
          </a:ln>
          <a:effectLst/>
        </p:spPr>
      </p:sp>
      <p:sp>
        <p:nvSpPr>
          <p:cNvPr id="2054" name="Rectangle 6"/>
          <p:cNvSpPr>
            <a:spLocks noGrp="1" noChangeArrowheads="1"/>
          </p:cNvSpPr>
          <p:nvPr>
            <p:ph type="body"/>
          </p:nvPr>
        </p:nvSpPr>
        <p:spPr bwMode="auto">
          <a:xfrm>
            <a:off x="1169988" y="5086350"/>
            <a:ext cx="5218112" cy="41005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lv-LV" smtClean="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p:spPr>
        <p:txBody>
          <a:bodyPr wrap="none" anchor="ctr"/>
          <a:lstStyle/>
          <a:p>
            <a:endParaRPr lang="lv-LV"/>
          </a:p>
        </p:txBody>
      </p:sp>
      <p:sp>
        <p:nvSpPr>
          <p:cNvPr id="11266" name="Rectangle 2"/>
          <p:cNvSpPr txBox="1">
            <a:spLocks noGrp="1" noChangeArrowheads="1"/>
          </p:cNvSpPr>
          <p:nvPr>
            <p:ph type="body"/>
          </p:nvPr>
        </p:nvSpPr>
        <p:spPr bwMode="auto">
          <a:xfrm>
            <a:off x="1169988" y="5086350"/>
            <a:ext cx="5219700" cy="4102100"/>
          </a:xfrm>
          <a:prstGeom prst="rect">
            <a:avLst/>
          </a:prstGeom>
          <a:noFill/>
          <a:ln>
            <a:round/>
            <a:headEnd/>
            <a:tailEnd/>
          </a:ln>
        </p:spPr>
        <p:txBody>
          <a:bodyPr wrap="none" anchor="ctr"/>
          <a:lstStyle/>
          <a:p>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p:spPr>
        <p:txBody>
          <a:bodyPr wrap="none" anchor="ctr"/>
          <a:lstStyle/>
          <a:p>
            <a:endParaRPr lang="lv-LV"/>
          </a:p>
        </p:txBody>
      </p:sp>
      <p:sp>
        <p:nvSpPr>
          <p:cNvPr id="17410" name="Rectangle 2"/>
          <p:cNvSpPr txBox="1">
            <a:spLocks noGrp="1" noChangeArrowheads="1"/>
          </p:cNvSpPr>
          <p:nvPr>
            <p:ph type="body"/>
          </p:nvPr>
        </p:nvSpPr>
        <p:spPr bwMode="auto">
          <a:xfrm>
            <a:off x="1169988" y="5086350"/>
            <a:ext cx="5219700" cy="4102100"/>
          </a:xfrm>
          <a:prstGeom prst="rect">
            <a:avLst/>
          </a:prstGeom>
          <a:noFill/>
          <a:ln>
            <a:round/>
            <a:headEnd/>
            <a:tailEnd/>
          </a:ln>
        </p:spPr>
        <p:txBody>
          <a:bodyPr wrap="none" anchor="ctr"/>
          <a:lstStyle/>
          <a:p>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p:spPr>
        <p:txBody>
          <a:bodyPr wrap="none" anchor="ctr"/>
          <a:lstStyle/>
          <a:p>
            <a:endParaRPr lang="lv-LV"/>
          </a:p>
        </p:txBody>
      </p:sp>
      <p:sp>
        <p:nvSpPr>
          <p:cNvPr id="18434" name="Rectangle 2"/>
          <p:cNvSpPr txBox="1">
            <a:spLocks noGrp="1" noChangeArrowheads="1"/>
          </p:cNvSpPr>
          <p:nvPr>
            <p:ph type="body"/>
          </p:nvPr>
        </p:nvSpPr>
        <p:spPr bwMode="auto">
          <a:xfrm>
            <a:off x="1169988" y="5086350"/>
            <a:ext cx="5219700" cy="4102100"/>
          </a:xfrm>
          <a:prstGeom prst="rect">
            <a:avLst/>
          </a:prstGeom>
          <a:noFill/>
          <a:ln>
            <a:round/>
            <a:headEnd/>
            <a:tailEnd/>
          </a:ln>
        </p:spPr>
        <p:txBody>
          <a:bodyPr wrap="none" anchor="ctr"/>
          <a:lstStyle/>
          <a:p>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lv-LV"/>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8200" y="555625"/>
            <a:ext cx="2154238" cy="630078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720725" y="555625"/>
            <a:ext cx="6315075" cy="6300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41363" y="555625"/>
            <a:ext cx="8601075" cy="1260475"/>
          </a:xfrm>
        </p:spPr>
        <p:txBody>
          <a:bodyPr/>
          <a:lstStyle/>
          <a:p>
            <a:r>
              <a:rPr lang="en-US" smtClean="0"/>
              <a:t>Click to edit Master title style</a:t>
            </a:r>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720725" y="1979613"/>
            <a:ext cx="4233863"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5106988" y="1979613"/>
            <a:ext cx="42354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5" name="AutoShape 1"/>
          <p:cNvSpPr>
            <a:spLocks noChangeArrowheads="1"/>
          </p:cNvSpPr>
          <p:nvPr/>
        </p:nvSpPr>
        <p:spPr bwMode="auto">
          <a:xfrm>
            <a:off x="360363" y="1439863"/>
            <a:ext cx="9720262" cy="6119812"/>
          </a:xfrm>
          <a:prstGeom prst="roundRect">
            <a:avLst>
              <a:gd name="adj" fmla="val 23"/>
            </a:avLst>
          </a:prstGeom>
          <a:solidFill>
            <a:srgbClr val="DDDDDD"/>
          </a:solidFill>
          <a:ln w="9360">
            <a:solidFill>
              <a:srgbClr val="C0C0C0"/>
            </a:solidFill>
            <a:round/>
            <a:headEnd/>
            <a:tailEnd/>
          </a:ln>
          <a:effectLst/>
        </p:spPr>
        <p:txBody>
          <a:bodyPr wrap="none" anchor="ctr"/>
          <a:lstStyle/>
          <a:p>
            <a:endParaRPr lang="lv-LV"/>
          </a:p>
        </p:txBody>
      </p:sp>
      <p:sp>
        <p:nvSpPr>
          <p:cNvPr id="1026" name="Rectangle 2"/>
          <p:cNvSpPr>
            <a:spLocks noGrp="1" noChangeArrowheads="1"/>
          </p:cNvSpPr>
          <p:nvPr>
            <p:ph type="title"/>
          </p:nvPr>
        </p:nvSpPr>
        <p:spPr bwMode="auto">
          <a:xfrm>
            <a:off x="741363" y="555625"/>
            <a:ext cx="8601075"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3"/>
          <p:cNvSpPr>
            <a:spLocks noGrp="1" noChangeArrowheads="1"/>
          </p:cNvSpPr>
          <p:nvPr>
            <p:ph type="body" idx="1"/>
          </p:nvPr>
        </p:nvSpPr>
        <p:spPr bwMode="auto">
          <a:xfrm>
            <a:off x="720725" y="1979613"/>
            <a:ext cx="8621713" cy="48768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AutoShape 4"/>
          <p:cNvSpPr>
            <a:spLocks noChangeArrowheads="1"/>
          </p:cNvSpPr>
          <p:nvPr/>
        </p:nvSpPr>
        <p:spPr bwMode="auto">
          <a:xfrm>
            <a:off x="0" y="0"/>
            <a:ext cx="182563" cy="919163"/>
          </a:xfrm>
          <a:prstGeom prst="roundRect">
            <a:avLst>
              <a:gd name="adj" fmla="val 875"/>
            </a:avLst>
          </a:prstGeom>
          <a:solidFill>
            <a:srgbClr val="125C8D"/>
          </a:solidFill>
          <a:ln w="9360">
            <a:solidFill>
              <a:srgbClr val="000000"/>
            </a:solidFill>
            <a:round/>
            <a:headEnd/>
            <a:tailEnd/>
          </a:ln>
          <a:effectLst/>
        </p:spPr>
        <p:txBody>
          <a:bodyPr wrap="none" anchor="ctr"/>
          <a:lstStyle/>
          <a:p>
            <a:endParaRPr lang="lv-LV"/>
          </a:p>
        </p:txBody>
      </p:sp>
      <p:sp>
        <p:nvSpPr>
          <p:cNvPr id="1029" name="Text Box 5"/>
          <p:cNvSpPr txBox="1">
            <a:spLocks noChangeArrowheads="1"/>
          </p:cNvSpPr>
          <p:nvPr/>
        </p:nvSpPr>
        <p:spPr bwMode="auto">
          <a:xfrm>
            <a:off x="5010150" y="3619500"/>
            <a:ext cx="77788" cy="350838"/>
          </a:xfrm>
          <a:prstGeom prst="rect">
            <a:avLst/>
          </a:prstGeom>
          <a:noFill/>
          <a:ln w="9525">
            <a:noFill/>
            <a:round/>
            <a:headEnd/>
            <a:tailEnd/>
          </a:ln>
          <a:effectLst/>
        </p:spPr>
        <p:txBody>
          <a:bodyPr wrap="none" lIns="0" tIns="0" rIns="0" bIns="0"/>
          <a:lstStyle/>
          <a:p>
            <a:pPr>
              <a:lnSpc>
                <a:spcPct val="9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rPr>
              <a:t> </a:t>
            </a:r>
          </a:p>
        </p:txBody>
      </p:sp>
      <p:sp>
        <p:nvSpPr>
          <p:cNvPr id="1030" name="Text Box 6"/>
          <p:cNvSpPr txBox="1">
            <a:spLocks noChangeArrowheads="1"/>
          </p:cNvSpPr>
          <p:nvPr/>
        </p:nvSpPr>
        <p:spPr bwMode="auto">
          <a:xfrm>
            <a:off x="5010150" y="3619500"/>
            <a:ext cx="77788" cy="350838"/>
          </a:xfrm>
          <a:prstGeom prst="rect">
            <a:avLst/>
          </a:prstGeom>
          <a:noFill/>
          <a:ln w="9525">
            <a:noFill/>
            <a:round/>
            <a:headEnd/>
            <a:tailEnd/>
          </a:ln>
          <a:effectLst/>
        </p:spPr>
        <p:txBody>
          <a:bodyPr wrap="none" lIns="0" tIns="0" rIns="0" bIns="0"/>
          <a:lstStyle/>
          <a:p>
            <a:pPr>
              <a:lnSpc>
                <a:spcPct val="9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rPr>
              <a:t> </a:t>
            </a:r>
          </a:p>
        </p:txBody>
      </p:sp>
      <p:pic>
        <p:nvPicPr>
          <p:cNvPr id="1031" name="Picture 7"/>
          <p:cNvPicPr>
            <a:picLocks noChangeAspect="1" noChangeArrowheads="1"/>
          </p:cNvPicPr>
          <p:nvPr/>
        </p:nvPicPr>
        <p:blipFill>
          <a:blip r:embed="rId14" cstate="print"/>
          <a:srcRect/>
          <a:stretch>
            <a:fillRect/>
          </a:stretch>
        </p:blipFill>
        <p:spPr bwMode="auto">
          <a:xfrm>
            <a:off x="0" y="0"/>
            <a:ext cx="10080625" cy="1139825"/>
          </a:xfrm>
          <a:prstGeom prst="rect">
            <a:avLst/>
          </a:prstGeom>
          <a:noFill/>
          <a:ln w="9525">
            <a:noFill/>
            <a:round/>
            <a:headEnd/>
            <a:tailEnd/>
          </a:ln>
          <a:effectLst/>
        </p:spPr>
      </p:pic>
      <p:pic>
        <p:nvPicPr>
          <p:cNvPr id="1032" name="Picture 8"/>
          <p:cNvPicPr>
            <a:picLocks noChangeAspect="1" noChangeArrowheads="1"/>
          </p:cNvPicPr>
          <p:nvPr/>
        </p:nvPicPr>
        <p:blipFill>
          <a:blip r:embed="rId15" cstate="print"/>
          <a:srcRect/>
          <a:stretch>
            <a:fillRect/>
          </a:stretch>
        </p:blipFill>
        <p:spPr bwMode="auto">
          <a:xfrm>
            <a:off x="0" y="7199313"/>
            <a:ext cx="10115550" cy="396875"/>
          </a:xfrm>
          <a:prstGeom prst="rect">
            <a:avLst/>
          </a:prstGeom>
          <a:noFill/>
          <a:ln w="9525">
            <a:noFill/>
            <a:round/>
            <a:headEnd/>
            <a:tailEnd/>
          </a:ln>
          <a:effectLst/>
        </p:spPr>
      </p:pic>
      <p:sp>
        <p:nvSpPr>
          <p:cNvPr id="1033" name="Text Box 9"/>
          <p:cNvSpPr txBox="1">
            <a:spLocks noChangeArrowheads="1"/>
          </p:cNvSpPr>
          <p:nvPr/>
        </p:nvSpPr>
        <p:spPr bwMode="auto">
          <a:xfrm>
            <a:off x="7775575" y="7307263"/>
            <a:ext cx="2212975" cy="360362"/>
          </a:xfrm>
          <a:prstGeom prst="rect">
            <a:avLst/>
          </a:prstGeom>
          <a:noFill/>
          <a:ln w="9525">
            <a:noFill/>
            <a:round/>
            <a:headEnd/>
            <a:tailEnd/>
          </a:ln>
          <a:effectLst/>
        </p:spPr>
        <p:txBody>
          <a:bodyPr wrap="none" lIns="0" tIns="0" rIns="0" bIns="0"/>
          <a:lstStyle/>
          <a:p>
            <a:pPr algn="r">
              <a:lnSpc>
                <a:spcPct val="9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500">
                <a:solidFill>
                  <a:srgbClr val="FFFFFF"/>
                </a:solidFill>
                <a:latin typeface="Arial" charset="0"/>
              </a:rPr>
              <a:t>Lapas nr. </a:t>
            </a:r>
            <a:fld id="{808129DC-0C02-4775-B20E-D1AAD7788771}" type="slidenum">
              <a:rPr lang="en-GB" sz="1500">
                <a:solidFill>
                  <a:srgbClr val="FFFFFF"/>
                </a:solidFill>
                <a:latin typeface="Arial" charset="0"/>
              </a:rPr>
              <a:pPr algn="r">
                <a:lnSpc>
                  <a:spcPct val="9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a:t>
            </a:fld>
            <a:endParaRPr lang="en-GB" sz="1500">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fontAlgn="base" hangingPunct="0">
        <a:lnSpc>
          <a:spcPct val="84000"/>
        </a:lnSpc>
        <a:spcBef>
          <a:spcPct val="0"/>
        </a:spcBef>
        <a:spcAft>
          <a:spcPct val="0"/>
        </a:spcAft>
        <a:buClr>
          <a:srgbClr val="000000"/>
        </a:buClr>
        <a:buSzPct val="100000"/>
        <a:buFont typeface="Times New Roman" pitchFamily="16" charset="0"/>
        <a:defRPr sz="4400" b="1">
          <a:solidFill>
            <a:srgbClr val="333333"/>
          </a:solidFill>
          <a:latin typeface="+mj-lt"/>
          <a:ea typeface="+mj-ea"/>
          <a:cs typeface="+mj-cs"/>
        </a:defRPr>
      </a:lvl1pPr>
      <a:lvl2pPr marL="742950" indent="-285750" algn="ctr" defTabSz="457200" rtl="0" fontAlgn="base" hangingPunct="0">
        <a:lnSpc>
          <a:spcPct val="84000"/>
        </a:lnSpc>
        <a:spcBef>
          <a:spcPct val="0"/>
        </a:spcBef>
        <a:spcAft>
          <a:spcPct val="0"/>
        </a:spcAft>
        <a:buClr>
          <a:srgbClr val="000000"/>
        </a:buClr>
        <a:buSzPct val="100000"/>
        <a:buFont typeface="Times New Roman" pitchFamily="16" charset="0"/>
        <a:defRPr sz="4400" b="1">
          <a:solidFill>
            <a:srgbClr val="333333"/>
          </a:solidFill>
          <a:latin typeface="Arial" charset="0"/>
        </a:defRPr>
      </a:lvl2pPr>
      <a:lvl3pPr marL="1143000" indent="-228600" algn="ctr" defTabSz="457200" rtl="0" fontAlgn="base" hangingPunct="0">
        <a:lnSpc>
          <a:spcPct val="84000"/>
        </a:lnSpc>
        <a:spcBef>
          <a:spcPct val="0"/>
        </a:spcBef>
        <a:spcAft>
          <a:spcPct val="0"/>
        </a:spcAft>
        <a:buClr>
          <a:srgbClr val="000000"/>
        </a:buClr>
        <a:buSzPct val="100000"/>
        <a:buFont typeface="Times New Roman" pitchFamily="16" charset="0"/>
        <a:defRPr sz="4400" b="1">
          <a:solidFill>
            <a:srgbClr val="333333"/>
          </a:solidFill>
          <a:latin typeface="Arial" charset="0"/>
        </a:defRPr>
      </a:lvl3pPr>
      <a:lvl4pPr marL="1600200" indent="-228600" algn="ctr" defTabSz="457200" rtl="0" fontAlgn="base" hangingPunct="0">
        <a:lnSpc>
          <a:spcPct val="84000"/>
        </a:lnSpc>
        <a:spcBef>
          <a:spcPct val="0"/>
        </a:spcBef>
        <a:spcAft>
          <a:spcPct val="0"/>
        </a:spcAft>
        <a:buClr>
          <a:srgbClr val="000000"/>
        </a:buClr>
        <a:buSzPct val="100000"/>
        <a:buFont typeface="Times New Roman" pitchFamily="16" charset="0"/>
        <a:defRPr sz="4400" b="1">
          <a:solidFill>
            <a:srgbClr val="333333"/>
          </a:solidFill>
          <a:latin typeface="Arial" charset="0"/>
        </a:defRPr>
      </a:lvl4pPr>
      <a:lvl5pPr marL="2057400" indent="-228600" algn="ctr" defTabSz="457200" rtl="0" fontAlgn="base" hangingPunct="0">
        <a:lnSpc>
          <a:spcPct val="84000"/>
        </a:lnSpc>
        <a:spcBef>
          <a:spcPct val="0"/>
        </a:spcBef>
        <a:spcAft>
          <a:spcPct val="0"/>
        </a:spcAft>
        <a:buClr>
          <a:srgbClr val="000000"/>
        </a:buClr>
        <a:buSzPct val="100000"/>
        <a:buFont typeface="Times New Roman" pitchFamily="16" charset="0"/>
        <a:defRPr sz="4400" b="1">
          <a:solidFill>
            <a:srgbClr val="333333"/>
          </a:solidFill>
          <a:latin typeface="Arial" charset="0"/>
        </a:defRPr>
      </a:lvl5pPr>
      <a:lvl6pPr marL="2514600" indent="-228600" algn="ctr" defTabSz="457200" rtl="0" fontAlgn="base" hangingPunct="0">
        <a:lnSpc>
          <a:spcPct val="84000"/>
        </a:lnSpc>
        <a:spcBef>
          <a:spcPct val="0"/>
        </a:spcBef>
        <a:spcAft>
          <a:spcPct val="0"/>
        </a:spcAft>
        <a:buClr>
          <a:srgbClr val="000000"/>
        </a:buClr>
        <a:buSzPct val="100000"/>
        <a:buFont typeface="Times New Roman" pitchFamily="16" charset="0"/>
        <a:defRPr sz="4400" b="1">
          <a:solidFill>
            <a:srgbClr val="333333"/>
          </a:solidFill>
          <a:latin typeface="Arial" charset="0"/>
        </a:defRPr>
      </a:lvl6pPr>
      <a:lvl7pPr marL="2971800" indent="-228600" algn="ctr" defTabSz="457200" rtl="0" fontAlgn="base" hangingPunct="0">
        <a:lnSpc>
          <a:spcPct val="84000"/>
        </a:lnSpc>
        <a:spcBef>
          <a:spcPct val="0"/>
        </a:spcBef>
        <a:spcAft>
          <a:spcPct val="0"/>
        </a:spcAft>
        <a:buClr>
          <a:srgbClr val="000000"/>
        </a:buClr>
        <a:buSzPct val="100000"/>
        <a:buFont typeface="Times New Roman" pitchFamily="16" charset="0"/>
        <a:defRPr sz="4400" b="1">
          <a:solidFill>
            <a:srgbClr val="333333"/>
          </a:solidFill>
          <a:latin typeface="Arial" charset="0"/>
        </a:defRPr>
      </a:lvl7pPr>
      <a:lvl8pPr marL="3429000" indent="-228600" algn="ctr" defTabSz="457200" rtl="0" fontAlgn="base" hangingPunct="0">
        <a:lnSpc>
          <a:spcPct val="84000"/>
        </a:lnSpc>
        <a:spcBef>
          <a:spcPct val="0"/>
        </a:spcBef>
        <a:spcAft>
          <a:spcPct val="0"/>
        </a:spcAft>
        <a:buClr>
          <a:srgbClr val="000000"/>
        </a:buClr>
        <a:buSzPct val="100000"/>
        <a:buFont typeface="Times New Roman" pitchFamily="16" charset="0"/>
        <a:defRPr sz="4400" b="1">
          <a:solidFill>
            <a:srgbClr val="333333"/>
          </a:solidFill>
          <a:latin typeface="Arial" charset="0"/>
        </a:defRPr>
      </a:lvl8pPr>
      <a:lvl9pPr marL="3886200" indent="-228600" algn="ctr" defTabSz="457200" rtl="0" fontAlgn="base" hangingPunct="0">
        <a:lnSpc>
          <a:spcPct val="84000"/>
        </a:lnSpc>
        <a:spcBef>
          <a:spcPct val="0"/>
        </a:spcBef>
        <a:spcAft>
          <a:spcPct val="0"/>
        </a:spcAft>
        <a:buClr>
          <a:srgbClr val="000000"/>
        </a:buClr>
        <a:buSzPct val="100000"/>
        <a:buFont typeface="Times New Roman" pitchFamily="16" charset="0"/>
        <a:defRPr sz="4400" b="1">
          <a:solidFill>
            <a:srgbClr val="333333"/>
          </a:solidFill>
          <a:latin typeface="Arial" charset="0"/>
        </a:defRPr>
      </a:lvl9pPr>
    </p:titleStyle>
    <p:bodyStyle>
      <a:lvl1pPr marL="342900" indent="-342900" algn="l" defTabSz="457200" rtl="0" fontAlgn="base" hangingPunct="0">
        <a:lnSpc>
          <a:spcPct val="84000"/>
        </a:lnSpc>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84000"/>
        </a:lnSpc>
        <a:spcBef>
          <a:spcPct val="0"/>
        </a:spcBef>
        <a:spcAft>
          <a:spcPct val="0"/>
        </a:spcAft>
        <a:buClr>
          <a:srgbClr val="000000"/>
        </a:buClr>
        <a:buSzPct val="100000"/>
        <a:buFont typeface="Times New Roman" pitchFamily="16" charset="0"/>
        <a:defRPr sz="2800">
          <a:solidFill>
            <a:srgbClr val="000000"/>
          </a:solidFill>
          <a:latin typeface="+mn-lt"/>
        </a:defRPr>
      </a:lvl2pPr>
      <a:lvl3pPr marL="1143000" indent="-228600" algn="l" defTabSz="457200" rtl="0" fontAlgn="base" hangingPunct="0">
        <a:lnSpc>
          <a:spcPct val="84000"/>
        </a:lnSpc>
        <a:spcBef>
          <a:spcPct val="0"/>
        </a:spcBef>
        <a:spcAft>
          <a:spcPct val="0"/>
        </a:spcAft>
        <a:buClr>
          <a:srgbClr val="000000"/>
        </a:buClr>
        <a:buSzPct val="100000"/>
        <a:buFont typeface="Times New Roman" pitchFamily="16" charset="0"/>
        <a:defRPr sz="2400">
          <a:solidFill>
            <a:srgbClr val="000000"/>
          </a:solidFill>
          <a:latin typeface="+mn-lt"/>
        </a:defRPr>
      </a:lvl3pPr>
      <a:lvl4pPr marL="1600200" indent="-228600" algn="l" defTabSz="457200" rtl="0" fontAlgn="base" hangingPunct="0">
        <a:lnSpc>
          <a:spcPct val="84000"/>
        </a:lnSpc>
        <a:spcBef>
          <a:spcPct val="0"/>
        </a:spcBef>
        <a:spcAft>
          <a:spcPct val="0"/>
        </a:spcAft>
        <a:buClr>
          <a:srgbClr val="000000"/>
        </a:buClr>
        <a:buSzPct val="100000"/>
        <a:buFont typeface="Times New Roman" pitchFamily="16" charset="0"/>
        <a:defRPr sz="2000">
          <a:solidFill>
            <a:srgbClr val="000000"/>
          </a:solidFill>
          <a:latin typeface="+mn-lt"/>
        </a:defRPr>
      </a:lvl4pPr>
      <a:lvl5pPr marL="2057400" indent="-228600" algn="l" defTabSz="457200" rtl="0" fontAlgn="base" hangingPunct="0">
        <a:lnSpc>
          <a:spcPct val="84000"/>
        </a:lnSpc>
        <a:spcBef>
          <a:spcPct val="0"/>
        </a:spcBef>
        <a:spcAft>
          <a:spcPct val="0"/>
        </a:spcAft>
        <a:buClr>
          <a:srgbClr val="000000"/>
        </a:buClr>
        <a:buSzPct val="100000"/>
        <a:buFont typeface="Times New Roman" pitchFamily="16" charset="0"/>
        <a:defRPr sz="2000">
          <a:solidFill>
            <a:srgbClr val="000000"/>
          </a:solidFill>
          <a:latin typeface="+mn-lt"/>
        </a:defRPr>
      </a:lvl5pPr>
      <a:lvl6pPr marL="2514600" indent="-228600" algn="l" defTabSz="457200" rtl="0" fontAlgn="base" hangingPunct="0">
        <a:lnSpc>
          <a:spcPct val="84000"/>
        </a:lnSpc>
        <a:spcBef>
          <a:spcPct val="0"/>
        </a:spcBef>
        <a:spcAft>
          <a:spcPct val="0"/>
        </a:spcAft>
        <a:buClr>
          <a:srgbClr val="000000"/>
        </a:buClr>
        <a:buSzPct val="100000"/>
        <a:buFont typeface="Times New Roman" pitchFamily="16" charset="0"/>
        <a:defRPr sz="2000">
          <a:solidFill>
            <a:srgbClr val="000000"/>
          </a:solidFill>
          <a:latin typeface="+mn-lt"/>
        </a:defRPr>
      </a:lvl6pPr>
      <a:lvl7pPr marL="2971800" indent="-228600" algn="l" defTabSz="457200" rtl="0" fontAlgn="base" hangingPunct="0">
        <a:lnSpc>
          <a:spcPct val="84000"/>
        </a:lnSpc>
        <a:spcBef>
          <a:spcPct val="0"/>
        </a:spcBef>
        <a:spcAft>
          <a:spcPct val="0"/>
        </a:spcAft>
        <a:buClr>
          <a:srgbClr val="000000"/>
        </a:buClr>
        <a:buSzPct val="100000"/>
        <a:buFont typeface="Times New Roman" pitchFamily="16" charset="0"/>
        <a:defRPr sz="2000">
          <a:solidFill>
            <a:srgbClr val="000000"/>
          </a:solidFill>
          <a:latin typeface="+mn-lt"/>
        </a:defRPr>
      </a:lvl7pPr>
      <a:lvl8pPr marL="3429000" indent="-228600" algn="l" defTabSz="457200" rtl="0" fontAlgn="base" hangingPunct="0">
        <a:lnSpc>
          <a:spcPct val="84000"/>
        </a:lnSpc>
        <a:spcBef>
          <a:spcPct val="0"/>
        </a:spcBef>
        <a:spcAft>
          <a:spcPct val="0"/>
        </a:spcAft>
        <a:buClr>
          <a:srgbClr val="000000"/>
        </a:buClr>
        <a:buSzPct val="100000"/>
        <a:buFont typeface="Times New Roman" pitchFamily="16" charset="0"/>
        <a:defRPr sz="2000">
          <a:solidFill>
            <a:srgbClr val="000000"/>
          </a:solidFill>
          <a:latin typeface="+mn-lt"/>
        </a:defRPr>
      </a:lvl8pPr>
      <a:lvl9pPr marL="3886200" indent="-228600" algn="l" defTabSz="457200" rtl="0" fontAlgn="base" hangingPunct="0">
        <a:lnSpc>
          <a:spcPct val="84000"/>
        </a:lnSpc>
        <a:spcBef>
          <a:spcPct val="0"/>
        </a:spcBef>
        <a:spcAft>
          <a:spcPct val="0"/>
        </a:spcAft>
        <a:buClr>
          <a:srgbClr val="000000"/>
        </a:buClr>
        <a:buSzPct val="100000"/>
        <a:buFont typeface="Times New Roman" pitchFamily="16" charset="0"/>
        <a:defRPr sz="2000">
          <a:solidFill>
            <a:srgbClr val="000000"/>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9.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subTitle"/>
          </p:nvPr>
        </p:nvSpPr>
        <p:spPr>
          <a:xfrm>
            <a:off x="647824" y="1835621"/>
            <a:ext cx="8629650" cy="4978400"/>
          </a:xfrm>
          <a:ln/>
        </p:spPr>
        <p:txBody>
          <a:bodyPr/>
          <a:lstStyle/>
          <a:p>
            <a:pPr>
              <a:tabLst>
                <a:tab pos="2111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dirty="0" smtClean="0">
                <a:solidFill>
                  <a:schemeClr val="tx1"/>
                </a:solidFill>
              </a:rPr>
              <a:t>2014.gada FIBA basketbola noteikumi (</a:t>
            </a:r>
            <a:r>
              <a:rPr lang="lv-LV" sz="3600" dirty="0" err="1" smtClean="0">
                <a:solidFill>
                  <a:schemeClr val="tx1"/>
                </a:solidFill>
              </a:rPr>
              <a:t>Official</a:t>
            </a:r>
            <a:r>
              <a:rPr lang="lv-LV" sz="3600" dirty="0" smtClean="0">
                <a:solidFill>
                  <a:schemeClr val="tx1"/>
                </a:solidFill>
              </a:rPr>
              <a:t> </a:t>
            </a:r>
            <a:r>
              <a:rPr lang="lv-LV" sz="3600" dirty="0" err="1" smtClean="0">
                <a:solidFill>
                  <a:schemeClr val="tx1"/>
                </a:solidFill>
              </a:rPr>
              <a:t>Basketball</a:t>
            </a:r>
            <a:r>
              <a:rPr lang="lv-LV" sz="3600" dirty="0" smtClean="0">
                <a:solidFill>
                  <a:schemeClr val="tx1"/>
                </a:solidFill>
              </a:rPr>
              <a:t> </a:t>
            </a:r>
            <a:r>
              <a:rPr lang="lv-LV" sz="3600" dirty="0" err="1" smtClean="0">
                <a:solidFill>
                  <a:schemeClr val="tx1"/>
                </a:solidFill>
              </a:rPr>
              <a:t>Rules</a:t>
            </a:r>
            <a:r>
              <a:rPr lang="lv-LV" sz="3600" dirty="0" smtClean="0">
                <a:solidFill>
                  <a:schemeClr val="tx1"/>
                </a:solidFill>
              </a:rPr>
              <a:t> 2014).</a:t>
            </a:r>
          </a:p>
          <a:p>
            <a:pPr>
              <a:tabLst>
                <a:tab pos="2111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dirty="0" smtClean="0">
              <a:solidFill>
                <a:schemeClr val="tx1"/>
              </a:solidFill>
              <a:cs typeface="Arial" charset="0"/>
            </a:endParaRPr>
          </a:p>
          <a:p>
            <a:pPr eaLnBrk="1" fontAlgn="auto" hangingPunct="1">
              <a:spcAft>
                <a:spcPts val="0"/>
              </a:spcAft>
              <a:buFont typeface="Arial" pitchFamily="34" charset="0"/>
              <a:buNone/>
              <a:defRPr/>
            </a:pPr>
            <a:r>
              <a:rPr lang="lv-LV" sz="2400" dirty="0" smtClean="0">
                <a:solidFill>
                  <a:schemeClr val="tx1"/>
                </a:solidFill>
              </a:rPr>
              <a:t>Šie noteikumi un to interpretācijas  stājas spēkā ar</a:t>
            </a:r>
          </a:p>
          <a:p>
            <a:pPr eaLnBrk="1" fontAlgn="auto" hangingPunct="1">
              <a:spcAft>
                <a:spcPts val="0"/>
              </a:spcAft>
              <a:buFont typeface="Arial" pitchFamily="34" charset="0"/>
              <a:buNone/>
              <a:defRPr/>
            </a:pPr>
            <a:r>
              <a:rPr lang="lv-LV" sz="2400" dirty="0" smtClean="0">
                <a:solidFill>
                  <a:schemeClr val="tx1"/>
                </a:solidFill>
              </a:rPr>
              <a:t> </a:t>
            </a:r>
            <a:r>
              <a:rPr lang="lv-LV" sz="2400" u="sng" dirty="0" smtClean="0">
                <a:solidFill>
                  <a:schemeClr val="tx1"/>
                </a:solidFill>
              </a:rPr>
              <a:t>2014.gada 1.oktobri, bet </a:t>
            </a:r>
            <a:r>
              <a:rPr lang="en-US" sz="2400" u="sng" dirty="0" err="1" smtClean="0">
                <a:solidFill>
                  <a:schemeClr val="tx1"/>
                </a:solidFill>
              </a:rPr>
              <a:t>jebkur</a:t>
            </a:r>
            <a:r>
              <a:rPr lang="lv-LV" sz="2400" u="sng" dirty="0" smtClean="0">
                <a:solidFill>
                  <a:schemeClr val="tx1"/>
                </a:solidFill>
              </a:rPr>
              <a:t>ā LBL sacensībā - ar 2014./2015.gada sezonas pirmo spēli .</a:t>
            </a:r>
          </a:p>
          <a:p>
            <a:pPr>
              <a:tabLst>
                <a:tab pos="2111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600" dirty="0">
              <a:solidFill>
                <a:srgbClr val="000000"/>
              </a:solidFill>
              <a:cs typeface="Arial" charset="0"/>
            </a:endParaRPr>
          </a:p>
        </p:txBody>
      </p:sp>
      <p:pic>
        <p:nvPicPr>
          <p:cNvPr id="5" name="Picture 6" descr="H:\LJBL\LJBL 2013_2014\Logo LJBL.PNG"/>
          <p:cNvPicPr>
            <a:picLocks noChangeAspect="1" noChangeArrowheads="1"/>
          </p:cNvPicPr>
          <p:nvPr/>
        </p:nvPicPr>
        <p:blipFill>
          <a:blip r:embed="rId3" cstate="print"/>
          <a:srcRect/>
          <a:stretch>
            <a:fillRect/>
          </a:stretch>
        </p:blipFill>
        <p:spPr bwMode="auto">
          <a:xfrm>
            <a:off x="215776" y="0"/>
            <a:ext cx="936104" cy="102884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328592"/>
          </a:xfrm>
        </p:spPr>
        <p:txBody>
          <a:bodyPr/>
          <a:lstStyle/>
          <a:p>
            <a:pPr algn="l"/>
            <a:r>
              <a:rPr lang="lv-LV" sz="2800" dirty="0" smtClean="0"/>
              <a:t/>
            </a:r>
            <a:br>
              <a:rPr lang="lv-LV" sz="2800" dirty="0" smtClean="0"/>
            </a:br>
            <a:r>
              <a:rPr lang="lv-LV" sz="2400" dirty="0" smtClean="0">
                <a:solidFill>
                  <a:schemeClr val="tx1"/>
                </a:solidFill>
              </a:rPr>
              <a:t>2014. – </a:t>
            </a:r>
            <a:r>
              <a:rPr lang="lv-LV" sz="2400" dirty="0" smtClean="0">
                <a:solidFill>
                  <a:srgbClr val="FF0000"/>
                </a:solidFill>
              </a:rPr>
              <a:t/>
            </a:r>
            <a:br>
              <a:rPr lang="lv-LV" sz="2400" dirty="0" smtClean="0">
                <a:solidFill>
                  <a:srgbClr val="FF0000"/>
                </a:solidFill>
              </a:rPr>
            </a:br>
            <a:r>
              <a:rPr lang="lv-LV" sz="2400" u="sng" dirty="0" smtClean="0">
                <a:solidFill>
                  <a:srgbClr val="FF0000"/>
                </a:solidFill>
              </a:rPr>
              <a:t>16.2.</a:t>
            </a:r>
            <a:br>
              <a:rPr lang="lv-LV" sz="2400" u="sng" dirty="0" smtClean="0">
                <a:solidFill>
                  <a:srgbClr val="FF0000"/>
                </a:solidFill>
              </a:rPr>
            </a:br>
            <a:r>
              <a:rPr lang="lv-LV" sz="2400" dirty="0" smtClean="0">
                <a:solidFill>
                  <a:srgbClr val="FF0000"/>
                </a:solidFill>
              </a:rPr>
              <a:t>16.2.1. - grozs tiek ieskaitīts uzbrūkošās komandas labā, kad bumba iekritusi pretinieku grozā, sekojoši:</a:t>
            </a:r>
            <a:br>
              <a:rPr lang="lv-LV" sz="2400" dirty="0" smtClean="0">
                <a:solidFill>
                  <a:srgbClr val="FF0000"/>
                </a:solidFill>
              </a:rPr>
            </a:br>
            <a:r>
              <a:rPr lang="lv-LV" sz="2400" dirty="0" smtClean="0">
                <a:solidFill>
                  <a:srgbClr val="FF0000"/>
                </a:solidFill>
              </a:rPr>
              <a:t>-grozs, kurš tiek iemests</a:t>
            </a:r>
            <a:r>
              <a:rPr lang="lv-LV" sz="2400" u="sng" dirty="0" smtClean="0">
                <a:solidFill>
                  <a:srgbClr val="FF0000"/>
                </a:solidFill>
              </a:rPr>
              <a:t>, izpildot soda metienu</a:t>
            </a:r>
            <a:r>
              <a:rPr lang="lv-LV" sz="2400" dirty="0" smtClean="0">
                <a:solidFill>
                  <a:srgbClr val="FF0000"/>
                </a:solidFill>
              </a:rPr>
              <a:t>, skaitās 	1(viens) punkts;</a:t>
            </a:r>
            <a:br>
              <a:rPr lang="lv-LV" sz="2400" dirty="0" smtClean="0">
                <a:solidFill>
                  <a:srgbClr val="FF0000"/>
                </a:solidFill>
              </a:rPr>
            </a:br>
            <a:r>
              <a:rPr lang="lv-LV" sz="2400" dirty="0" smtClean="0">
                <a:solidFill>
                  <a:srgbClr val="FF0000"/>
                </a:solidFill>
              </a:rPr>
              <a:t>-grozs, kurš tiek iemests</a:t>
            </a:r>
            <a:r>
              <a:rPr lang="lv-LV" sz="2400" u="sng" dirty="0" smtClean="0">
                <a:solidFill>
                  <a:srgbClr val="FF0000"/>
                </a:solidFill>
              </a:rPr>
              <a:t>, izpildot metienu no divpunktu </a:t>
            </a:r>
            <a:r>
              <a:rPr lang="lv-LV" sz="2400" dirty="0" smtClean="0">
                <a:solidFill>
                  <a:srgbClr val="FF0000"/>
                </a:solidFill>
              </a:rPr>
              <a:t>	</a:t>
            </a:r>
            <a:r>
              <a:rPr lang="lv-LV" sz="2400" u="sng" dirty="0" smtClean="0">
                <a:solidFill>
                  <a:srgbClr val="FF0000"/>
                </a:solidFill>
              </a:rPr>
              <a:t>zonas</a:t>
            </a:r>
            <a:r>
              <a:rPr lang="lv-LV" sz="2400" dirty="0" smtClean="0">
                <a:solidFill>
                  <a:srgbClr val="FF0000"/>
                </a:solidFill>
              </a:rPr>
              <a:t>, skaitās 2 (divi) punkti;</a:t>
            </a:r>
            <a:br>
              <a:rPr lang="lv-LV" sz="2400" dirty="0" smtClean="0">
                <a:solidFill>
                  <a:srgbClr val="FF0000"/>
                </a:solidFill>
              </a:rPr>
            </a:br>
            <a:r>
              <a:rPr lang="lv-LV" sz="2400" dirty="0" smtClean="0">
                <a:solidFill>
                  <a:srgbClr val="FF0000"/>
                </a:solidFill>
              </a:rPr>
              <a:t>-grozs, kurš tiek iemests, </a:t>
            </a:r>
            <a:r>
              <a:rPr lang="lv-LV" sz="2400" u="sng" dirty="0" smtClean="0">
                <a:solidFill>
                  <a:srgbClr val="FF0000"/>
                </a:solidFill>
              </a:rPr>
              <a:t>izpildot metienu no trīspunktu zonas</a:t>
            </a:r>
            <a:r>
              <a:rPr lang="lv-LV" sz="2400" dirty="0" smtClean="0">
                <a:solidFill>
                  <a:srgbClr val="FF0000"/>
                </a:solidFill>
              </a:rPr>
              <a:t>, skaitās 3 (trīs) punkti.</a:t>
            </a:r>
            <a:br>
              <a:rPr lang="lv-LV" sz="2400" dirty="0" smtClean="0">
                <a:solidFill>
                  <a:srgbClr val="FF0000"/>
                </a:solidFill>
              </a:rPr>
            </a:br>
            <a:r>
              <a:rPr lang="lv-LV" sz="2400" dirty="0" smtClean="0">
                <a:solidFill>
                  <a:srgbClr val="FF0000"/>
                </a:solidFill>
              </a:rPr>
              <a:t/>
            </a:r>
            <a:br>
              <a:rPr lang="lv-LV" sz="2400" dirty="0" smtClean="0">
                <a:solidFill>
                  <a:srgbClr val="FF0000"/>
                </a:solidFill>
              </a:rPr>
            </a:br>
            <a:r>
              <a:rPr lang="lv-LV" sz="2400" dirty="0" smtClean="0">
                <a:solidFill>
                  <a:srgbClr val="FF0000"/>
                </a:solidFill>
              </a:rPr>
              <a:t>	Pēc tam, kad bumba ir pieskārusies stīpai pēdējā vai vienīgā soda metienā, un to atļauti aizskar uzbrucējs vai aizsargs pirms tā ir iekritusi grozā, grozs tiek ieskaitīts kā 2 (divi) punkti. </a:t>
            </a:r>
            <a:br>
              <a:rPr lang="lv-LV" sz="2400" dirty="0" smtClean="0">
                <a:solidFill>
                  <a:srgbClr val="FF0000"/>
                </a:solidFill>
              </a:rPr>
            </a:b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400600"/>
          </a:xfrm>
        </p:spPr>
        <p:txBody>
          <a:bodyPr/>
          <a:lstStyle/>
          <a:p>
            <a:pPr algn="l">
              <a:defRPr/>
            </a:pPr>
            <a:r>
              <a:rPr lang="lv-LV" sz="2400" dirty="0" smtClean="0"/>
              <a:t>Piemērs –</a:t>
            </a:r>
            <a:r>
              <a:rPr lang="lv-LV" sz="2400" u="sng" dirty="0" smtClean="0"/>
              <a:t/>
            </a:r>
            <a:br>
              <a:rPr lang="lv-LV" sz="2400" u="sng" dirty="0" smtClean="0"/>
            </a:br>
            <a:r>
              <a:rPr lang="lv-LV" sz="2400" u="sng" dirty="0" smtClean="0"/>
              <a:t> 2014.gada interpretācijas (16-2).</a:t>
            </a:r>
            <a:br>
              <a:rPr lang="lv-LV" sz="2400" u="sng" dirty="0" smtClean="0"/>
            </a:br>
            <a:r>
              <a:rPr lang="lv-LV" sz="2400" u="sng" dirty="0" smtClean="0"/>
              <a:t/>
            </a:r>
            <a:br>
              <a:rPr lang="lv-LV" sz="2400" u="sng" dirty="0" smtClean="0"/>
            </a:br>
            <a:r>
              <a:rPr lang="lv-LV" sz="2400" dirty="0" smtClean="0"/>
              <a:t>	A1 izpilda metienu no 3 (trīs) punktu zonas. Bumba ir augšupejoša, kad tai atļauti pieskaras:</a:t>
            </a:r>
            <a:br>
              <a:rPr lang="lv-LV" sz="2400" dirty="0" smtClean="0"/>
            </a:br>
            <a:r>
              <a:rPr lang="lv-LV" sz="2400" dirty="0" smtClean="0"/>
              <a:t/>
            </a:r>
            <a:br>
              <a:rPr lang="lv-LV" sz="2400" dirty="0" smtClean="0"/>
            </a:br>
            <a:r>
              <a:rPr lang="lv-LV" sz="2400" dirty="0" smtClean="0"/>
              <a:t>1) uzbrucējs (A komandas spēlētājs);</a:t>
            </a:r>
            <a:br>
              <a:rPr lang="lv-LV" sz="2400" dirty="0" smtClean="0"/>
            </a:br>
            <a:r>
              <a:rPr lang="lv-LV" sz="2400" dirty="0" smtClean="0"/>
              <a:t>2) aizsardzības (B komandas spēlētājs), kurš atrodas vai atspēries no divpunktu zonas. </a:t>
            </a:r>
            <a:br>
              <a:rPr lang="lv-LV" sz="2400" dirty="0" smtClean="0"/>
            </a:br>
            <a:r>
              <a:rPr lang="lv-LV" sz="2400" dirty="0" smtClean="0"/>
              <a:t>	Bumba turpina lidojumu un iekrīt grozā.</a:t>
            </a:r>
            <a:br>
              <a:rPr lang="lv-LV" sz="2400" dirty="0" smtClean="0"/>
            </a:br>
            <a:r>
              <a:rPr lang="lv-LV" sz="2400" dirty="0" smtClean="0"/>
              <a:t/>
            </a:r>
            <a:br>
              <a:rPr lang="lv-LV" sz="2400" dirty="0" smtClean="0"/>
            </a:br>
            <a:r>
              <a:rPr lang="lv-LV" sz="2400" u="sng" dirty="0" smtClean="0"/>
              <a:t>Interpretācija</a:t>
            </a:r>
            <a:r>
              <a:rPr lang="lv-LV" sz="2400" dirty="0" smtClean="0"/>
              <a:t> – </a:t>
            </a:r>
            <a:r>
              <a:rPr lang="lv-LV" sz="2400" dirty="0" smtClean="0">
                <a:solidFill>
                  <a:srgbClr val="FF0000"/>
                </a:solidFill>
              </a:rPr>
              <a:t>abos gadījumos  A komanda gūst 3 (trīs) punktus, jo metiens ir izdarīts no trīspunktu zonas!</a:t>
            </a:r>
            <a:r>
              <a:rPr lang="lv-LV" sz="2400" u="sng" dirty="0" smtClean="0"/>
              <a:t/>
            </a:r>
            <a:br>
              <a:rPr lang="lv-LV" sz="2400" u="sng"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040560"/>
          </a:xfrm>
        </p:spPr>
        <p:txBody>
          <a:bodyPr/>
          <a:lstStyle/>
          <a:p>
            <a:pPr algn="l"/>
            <a:r>
              <a:rPr lang="lv-LV" sz="2400" dirty="0" smtClean="0"/>
              <a:t>Piemērs –</a:t>
            </a:r>
            <a:r>
              <a:rPr lang="lv-LV" sz="2400" u="sng" dirty="0" smtClean="0"/>
              <a:t> </a:t>
            </a:r>
            <a:br>
              <a:rPr lang="lv-LV" sz="2400" u="sng" dirty="0" smtClean="0"/>
            </a:br>
            <a:r>
              <a:rPr lang="lv-LV" sz="2400" u="sng" dirty="0" smtClean="0"/>
              <a:t>2014.gada interpretācijas (16-3).</a:t>
            </a:r>
            <a:br>
              <a:rPr lang="lv-LV" sz="2400" u="sng" dirty="0" smtClean="0"/>
            </a:br>
            <a:r>
              <a:rPr lang="lv-LV" sz="2400" u="sng" dirty="0" smtClean="0"/>
              <a:t/>
            </a:r>
            <a:br>
              <a:rPr lang="lv-LV" sz="2400" u="sng" dirty="0" smtClean="0"/>
            </a:br>
            <a:r>
              <a:rPr lang="lv-LV" sz="2400" dirty="0" smtClean="0"/>
              <a:t>	A1 izdara metienu no divpunktu metiena zonas. Bumba ir augšupejoša, kad tai atļauti pieskaras B1, kurš ir atspēries no trīspunktu zonas. Bumba turpina savu lidojumu un iekrīt grozā.</a:t>
            </a:r>
            <a:br>
              <a:rPr lang="lv-LV" sz="2400" dirty="0" smtClean="0"/>
            </a:br>
            <a:r>
              <a:rPr lang="lv-LV" sz="2400" dirty="0" smtClean="0"/>
              <a:t/>
            </a:r>
            <a:br>
              <a:rPr lang="lv-LV" sz="2400" dirty="0" smtClean="0"/>
            </a:br>
            <a:r>
              <a:rPr lang="lv-LV" sz="2400" u="sng" dirty="0" smtClean="0"/>
              <a:t>Interpretācijas –</a:t>
            </a:r>
            <a:r>
              <a:rPr lang="lv-LV" sz="2400" dirty="0" smtClean="0"/>
              <a:t>    </a:t>
            </a:r>
            <a:r>
              <a:rPr lang="lv-LV" sz="2400" dirty="0" smtClean="0">
                <a:solidFill>
                  <a:srgbClr val="FF0000"/>
                </a:solidFill>
              </a:rPr>
              <a:t>A komanda gūst 2 (divus) punktus, jo A1 metiens tika izpildīts no divpunktu zonas.</a:t>
            </a:r>
            <a:r>
              <a:rPr lang="lv-LV" sz="2400" u="sng" dirty="0" smtClean="0"/>
              <a:t/>
            </a:r>
            <a:br>
              <a:rPr lang="lv-LV" sz="2400" u="sng"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112568"/>
          </a:xfrm>
        </p:spPr>
        <p:txBody>
          <a:bodyPr/>
          <a:lstStyle/>
          <a:p>
            <a:pPr algn="l"/>
            <a:r>
              <a:rPr lang="lv-LV" sz="2400" dirty="0" smtClean="0"/>
              <a:t>Pants 18 – </a:t>
            </a:r>
            <a:br>
              <a:rPr lang="lv-LV" sz="2400" dirty="0" smtClean="0"/>
            </a:br>
            <a:r>
              <a:rPr lang="lv-LV" sz="2400" u="sng" dirty="0" smtClean="0"/>
              <a:t>Minūtes pārtraukums.</a:t>
            </a:r>
            <a:br>
              <a:rPr lang="lv-LV" sz="2400" u="sng" dirty="0" smtClean="0"/>
            </a:br>
            <a:r>
              <a:rPr lang="lv-LV" sz="2400" u="sng" dirty="0" smtClean="0"/>
              <a:t/>
            </a:r>
            <a:br>
              <a:rPr lang="lv-LV" sz="2400" u="sng" dirty="0" smtClean="0"/>
            </a:br>
            <a:r>
              <a:rPr lang="lv-LV" sz="2400" u="sng" dirty="0" smtClean="0"/>
              <a:t>2012.-</a:t>
            </a:r>
            <a:br>
              <a:rPr lang="lv-LV" sz="2400" u="sng" dirty="0" smtClean="0"/>
            </a:br>
            <a:r>
              <a:rPr lang="lv-LV" sz="2400" u="sng" dirty="0" smtClean="0"/>
              <a:t>Pants 18.2.5.-</a:t>
            </a:r>
            <a:r>
              <a:rPr lang="lv-LV" sz="2400" dirty="0" smtClean="0"/>
              <a:t> Divi (2) minūtes pārtraukumi var būt piešķirti katrai no komandām pirmajā puslaikā; trīs (3) minūtes pārtraukumi otrajā puslaikā un viens (1) minūtes pārtraukums katrā papildlaikā. </a:t>
            </a:r>
            <a:br>
              <a:rPr lang="lv-LV" sz="2400" dirty="0" smtClean="0"/>
            </a:br>
            <a:r>
              <a:rPr lang="lv-LV" sz="2400" dirty="0" smtClean="0"/>
              <a:t> </a:t>
            </a:r>
            <a:br>
              <a:rPr lang="lv-LV" sz="2400" dirty="0" smtClean="0"/>
            </a:br>
            <a:r>
              <a:rPr lang="lv-LV" sz="2400" u="sng" dirty="0" smtClean="0">
                <a:solidFill>
                  <a:srgbClr val="FF0000"/>
                </a:solidFill>
              </a:rPr>
              <a:t>2014. </a:t>
            </a:r>
            <a:r>
              <a:rPr lang="lv-LV" sz="2400" dirty="0" smtClean="0">
                <a:solidFill>
                  <a:srgbClr val="FF0000"/>
                </a:solidFill>
              </a:rPr>
              <a:t>– Katrai komandai ir garantēti sekojoši minūtes pārtraukumi:</a:t>
            </a:r>
            <a:br>
              <a:rPr lang="lv-LV" sz="2400" dirty="0" smtClean="0">
                <a:solidFill>
                  <a:srgbClr val="FF0000"/>
                </a:solidFill>
              </a:rPr>
            </a:br>
            <a:r>
              <a:rPr lang="lv-LV" sz="2400" dirty="0" smtClean="0">
                <a:solidFill>
                  <a:srgbClr val="FF0000"/>
                </a:solidFill>
              </a:rPr>
              <a:t>-2 (divi) minūtes pārtraukumi pirmajā puslaikā;</a:t>
            </a:r>
            <a:br>
              <a:rPr lang="lv-LV" sz="2400" dirty="0" smtClean="0">
                <a:solidFill>
                  <a:srgbClr val="FF0000"/>
                </a:solidFill>
              </a:rPr>
            </a:br>
            <a:r>
              <a:rPr lang="lv-LV" sz="2400" dirty="0" smtClean="0">
                <a:solidFill>
                  <a:srgbClr val="FF0000"/>
                </a:solidFill>
              </a:rPr>
              <a:t>-3 (trīs) minūtes pārtraukumi otrajā puslaikā, </a:t>
            </a:r>
            <a:r>
              <a:rPr lang="lv-LV" sz="2400" u="sng" dirty="0" smtClean="0">
                <a:solidFill>
                  <a:srgbClr val="FF0000"/>
                </a:solidFill>
              </a:rPr>
              <a:t>bet maksimāli </a:t>
            </a:r>
            <a:r>
              <a:rPr lang="lv-LV" sz="2400" dirty="0" smtClean="0">
                <a:solidFill>
                  <a:srgbClr val="FF0000"/>
                </a:solidFill>
              </a:rPr>
              <a:t>	</a:t>
            </a:r>
            <a:r>
              <a:rPr lang="lv-LV" sz="2400" u="sng" dirty="0" smtClean="0">
                <a:solidFill>
                  <a:srgbClr val="FF0000"/>
                </a:solidFill>
              </a:rPr>
              <a:t>2(divi) pārtraukumi pēdējās divās minūtēs pēdējā </a:t>
            </a:r>
            <a:r>
              <a:rPr lang="lv-LV" sz="2400" dirty="0" smtClean="0">
                <a:solidFill>
                  <a:srgbClr val="FF0000"/>
                </a:solidFill>
              </a:rPr>
              <a:t>	</a:t>
            </a:r>
            <a:r>
              <a:rPr lang="lv-LV" sz="2400" u="sng" dirty="0" smtClean="0">
                <a:solidFill>
                  <a:srgbClr val="FF0000"/>
                </a:solidFill>
              </a:rPr>
              <a:t>(ceturtajā) </a:t>
            </a:r>
            <a:r>
              <a:rPr lang="lv-LV" sz="2400" u="sng" dirty="0" err="1" smtClean="0">
                <a:solidFill>
                  <a:srgbClr val="FF0000"/>
                </a:solidFill>
              </a:rPr>
              <a:t>ceturdaļā</a:t>
            </a:r>
            <a:r>
              <a:rPr lang="lv-LV" sz="2400" u="sng" dirty="0" smtClean="0">
                <a:solidFill>
                  <a:srgbClr val="FF0000"/>
                </a:solidFill>
              </a:rPr>
              <a:t>;</a:t>
            </a:r>
            <a:br>
              <a:rPr lang="lv-LV" sz="2400" u="sng" dirty="0" smtClean="0">
                <a:solidFill>
                  <a:srgbClr val="FF0000"/>
                </a:solidFill>
              </a:rPr>
            </a:br>
            <a:r>
              <a:rPr lang="lv-LV" sz="2400" dirty="0" smtClean="0">
                <a:solidFill>
                  <a:srgbClr val="FF0000"/>
                </a:solidFill>
              </a:rPr>
              <a:t>-1 (viens) minūtes pārtraukums katrā papildlaikā.</a:t>
            </a: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328592"/>
          </a:xfrm>
        </p:spPr>
        <p:txBody>
          <a:bodyPr/>
          <a:lstStyle/>
          <a:p>
            <a:pPr algn="l"/>
            <a:r>
              <a:rPr lang="lv-LV" sz="2400" u="sng" dirty="0" smtClean="0"/>
              <a:t>2014.gada interpretācijas (18/19-17):</a:t>
            </a:r>
            <a:br>
              <a:rPr lang="lv-LV" sz="2400" u="sng" dirty="0" smtClean="0"/>
            </a:br>
            <a:r>
              <a:rPr lang="lv-LV" sz="2400" u="sng" dirty="0" smtClean="0">
                <a:solidFill>
                  <a:srgbClr val="FF0000"/>
                </a:solidFill>
              </a:rPr>
              <a:t/>
            </a:r>
            <a:br>
              <a:rPr lang="lv-LV" sz="2400" u="sng" dirty="0" smtClean="0">
                <a:solidFill>
                  <a:srgbClr val="FF0000"/>
                </a:solidFill>
              </a:rPr>
            </a:br>
            <a:r>
              <a:rPr lang="lv-LV" sz="2400" dirty="0" smtClean="0">
                <a:solidFill>
                  <a:srgbClr val="FF0000"/>
                </a:solidFill>
              </a:rPr>
              <a:t>	Ja komanda nav pieprasījusi nevienu minūtes pārtraukumu otrajā puslaikā </a:t>
            </a:r>
            <a:r>
              <a:rPr lang="lv-LV" sz="2400" u="sng" dirty="0" smtClean="0">
                <a:solidFill>
                  <a:srgbClr val="FF0000"/>
                </a:solidFill>
              </a:rPr>
              <a:t>un uz spēles laika pulksteņa spēlēt atlicis 2:00 (divas) minūtes un/vai mazāk </a:t>
            </a:r>
            <a:r>
              <a:rPr lang="lv-LV" sz="2400" dirty="0" smtClean="0">
                <a:solidFill>
                  <a:srgbClr val="FF0000"/>
                </a:solidFill>
              </a:rPr>
              <a:t>, sekretārs iezīmē 2(divas) paralēlas līnijas protokola pirmajā lauciņā pie komandas minūtes pārtraukumiem otrajā puslaikā!</a:t>
            </a:r>
            <a:br>
              <a:rPr lang="lv-LV" sz="2400" dirty="0" smtClean="0">
                <a:solidFill>
                  <a:srgbClr val="FF0000"/>
                </a:solidFill>
              </a:rPr>
            </a:b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403573"/>
            <a:ext cx="8601075" cy="432048"/>
          </a:xfrm>
        </p:spPr>
        <p:txBody>
          <a:bodyPr/>
          <a:lstStyle/>
          <a:p>
            <a:r>
              <a:rPr lang="lv-LV" sz="2400" dirty="0" smtClean="0"/>
              <a:t>Spēles protokols.</a:t>
            </a:r>
            <a:endParaRPr lang="lv-LV" sz="2400" dirty="0"/>
          </a:p>
        </p:txBody>
      </p:sp>
      <p:pic>
        <p:nvPicPr>
          <p:cNvPr id="3" name="Picture 2"/>
          <p:cNvPicPr>
            <a:picLocks noChangeAspect="1" noChangeArrowheads="1"/>
          </p:cNvPicPr>
          <p:nvPr/>
        </p:nvPicPr>
        <p:blipFill>
          <a:blip r:embed="rId2" cstate="print"/>
          <a:srcRect/>
          <a:stretch>
            <a:fillRect/>
          </a:stretch>
        </p:blipFill>
        <p:spPr>
          <a:xfrm>
            <a:off x="1439912" y="1907629"/>
            <a:ext cx="6913563" cy="5003974"/>
          </a:xfrm>
          <a:prstGeom prst="rect">
            <a:avLst/>
          </a:prstGeom>
          <a:noFill/>
        </p:spPr>
      </p:pic>
      <p:pic>
        <p:nvPicPr>
          <p:cNvPr id="4" name="Picture 3" descr="H:\LJBL\LJBL 2013_2014\Logo LJBL.PNG"/>
          <p:cNvPicPr>
            <a:picLocks noChangeAspect="1" noChangeArrowheads="1"/>
          </p:cNvPicPr>
          <p:nvPr/>
        </p:nvPicPr>
        <p:blipFill>
          <a:blip r:embed="rId3"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648072"/>
          </a:xfrm>
          <a:ln>
            <a:solidFill>
              <a:schemeClr val="accent1"/>
            </a:solidFill>
          </a:ln>
        </p:spPr>
        <p:txBody>
          <a:bodyPr/>
          <a:lstStyle/>
          <a:p>
            <a:pPr algn="l"/>
            <a:r>
              <a:rPr lang="lv-LV" sz="2400" dirty="0" smtClean="0"/>
              <a:t>						</a:t>
            </a:r>
            <a:endParaRPr lang="lv-LV" sz="2400" dirty="0"/>
          </a:p>
        </p:txBody>
      </p:sp>
      <p:pic>
        <p:nvPicPr>
          <p:cNvPr id="3" name="Picture 2"/>
          <p:cNvPicPr>
            <a:picLocks noChangeAspect="1" noChangeArrowheads="1"/>
          </p:cNvPicPr>
          <p:nvPr/>
        </p:nvPicPr>
        <p:blipFill>
          <a:blip r:embed="rId2" cstate="print"/>
          <a:srcRect/>
          <a:stretch>
            <a:fillRect/>
          </a:stretch>
        </p:blipFill>
        <p:spPr>
          <a:xfrm>
            <a:off x="1511920" y="1691605"/>
            <a:ext cx="7272808" cy="5040560"/>
          </a:xfrm>
          <a:prstGeom prst="rect">
            <a:avLst/>
          </a:prstGeom>
          <a:noFill/>
        </p:spPr>
      </p:pic>
      <p:pic>
        <p:nvPicPr>
          <p:cNvPr id="4" name="Picture 3" descr="H:\LJBL\LJBL 2013_2014\Logo LJBL.PNG"/>
          <p:cNvPicPr>
            <a:picLocks noChangeAspect="1" noChangeArrowheads="1"/>
          </p:cNvPicPr>
          <p:nvPr/>
        </p:nvPicPr>
        <p:blipFill>
          <a:blip r:embed="rId3"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763613"/>
            <a:ext cx="8601075" cy="5112568"/>
          </a:xfrm>
        </p:spPr>
        <p:txBody>
          <a:bodyPr/>
          <a:lstStyle/>
          <a:p>
            <a:pPr algn="l"/>
            <a:r>
              <a:rPr lang="lv-LV" sz="2400" dirty="0" smtClean="0"/>
              <a:t>Piemērs – </a:t>
            </a:r>
            <a:br>
              <a:rPr lang="lv-LV" sz="2400" dirty="0" smtClean="0"/>
            </a:br>
            <a:r>
              <a:rPr lang="lv-LV" sz="2400" u="sng" dirty="0" smtClean="0"/>
              <a:t>2014.gada interpretācijas (18/19-18):</a:t>
            </a:r>
            <a:br>
              <a:rPr lang="lv-LV" sz="2400" u="sng" dirty="0" smtClean="0"/>
            </a:br>
            <a:r>
              <a:rPr lang="lv-LV" sz="2400" u="sng" dirty="0" smtClean="0"/>
              <a:t/>
            </a:r>
            <a:br>
              <a:rPr lang="lv-LV" sz="2400" u="sng" dirty="0" smtClean="0"/>
            </a:br>
            <a:r>
              <a:rPr lang="lv-LV" sz="2400" dirty="0" smtClean="0"/>
              <a:t>	Spēles laika pulkstenis rāda 02:00 līdz spēles ceturtās ceturtdaļas beigām un komandas nav pieprasījušas minūtes pārtraukumus otrajā puslaikā.</a:t>
            </a:r>
            <a:br>
              <a:rPr lang="lv-LV" sz="2400" dirty="0" smtClean="0"/>
            </a:br>
            <a:r>
              <a:rPr lang="lv-LV" sz="2400" dirty="0" smtClean="0"/>
              <a:t/>
            </a:r>
            <a:br>
              <a:rPr lang="lv-LV" sz="2400" dirty="0" smtClean="0"/>
            </a:br>
            <a:r>
              <a:rPr lang="lv-LV" sz="2400" u="sng" dirty="0" smtClean="0"/>
              <a:t>Interpretācija</a:t>
            </a:r>
            <a:r>
              <a:rPr lang="lv-LV" sz="2400" dirty="0" smtClean="0"/>
              <a:t> – </a:t>
            </a:r>
            <a:r>
              <a:rPr lang="lv-LV" sz="2400" dirty="0" smtClean="0">
                <a:solidFill>
                  <a:srgbClr val="FF0000"/>
                </a:solidFill>
              </a:rPr>
              <a:t>spēles sekretāram jāatzīmē protokolā divas 	(2) paralēlas līnijas pirmajā lauciņā pie minūtes 	pārtraukumiem katrai komandai otrajā puslaikā! </a:t>
            </a:r>
            <a:r>
              <a:rPr lang="lv-LV" sz="2400" dirty="0" smtClean="0">
                <a:solidFill>
                  <a:schemeClr val="tx1"/>
                </a:solidFill>
              </a:rPr>
              <a:t>(skatīt iepriekš zīmējumu).</a:t>
            </a:r>
            <a:r>
              <a:rPr lang="lv-LV" sz="2400" dirty="0" smtClean="0">
                <a:solidFill>
                  <a:srgbClr val="FF0000"/>
                </a:solidFill>
              </a:rPr>
              <a:t/>
            </a:r>
            <a:br>
              <a:rPr lang="lv-LV" sz="2400" dirty="0" smtClean="0">
                <a:solidFill>
                  <a:srgbClr val="FF0000"/>
                </a:solidFill>
              </a:rPr>
            </a:b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256584"/>
          </a:xfrm>
        </p:spPr>
        <p:txBody>
          <a:bodyPr/>
          <a:lstStyle/>
          <a:p>
            <a:pPr algn="l"/>
            <a:r>
              <a:rPr lang="lv-LV" sz="2400" dirty="0" smtClean="0"/>
              <a:t>Piemērs –</a:t>
            </a:r>
            <a:r>
              <a:rPr lang="lv-LV" sz="2400" u="sng" dirty="0" smtClean="0"/>
              <a:t/>
            </a:r>
            <a:br>
              <a:rPr lang="lv-LV" sz="2400" u="sng" dirty="0" smtClean="0"/>
            </a:br>
            <a:r>
              <a:rPr lang="lv-LV" sz="2400" u="sng" dirty="0" smtClean="0"/>
              <a:t> 2014.gada interpretācijas (18/19-19):</a:t>
            </a:r>
            <a:br>
              <a:rPr lang="lv-LV" sz="2400" u="sng" dirty="0" smtClean="0"/>
            </a:br>
            <a:r>
              <a:rPr lang="lv-LV" sz="2400" u="sng" dirty="0" smtClean="0"/>
              <a:t/>
            </a:r>
            <a:br>
              <a:rPr lang="lv-LV" sz="2400" u="sng" dirty="0" smtClean="0"/>
            </a:br>
            <a:r>
              <a:rPr lang="lv-LV" sz="2400" dirty="0" smtClean="0"/>
              <a:t>	Uz spēles laika pulksteņa spēlēt atlicis 2:09 (divas minūtes un 9 sekundes) ceturtajā ceturtdaļā, kad A komandas treneris pieprasa savu pirmo minūtes pārtraukumu spēles otrajā puslaikā, tomēr spēlei turpinoties 1:58 (vienu minūti un 58 sekundes) līdz ceturtdaļas beigām, bumba atstāj laukumu un spēles laiks tiek apturēts. A komandai ir tiesības uz minūtes pārtraukumu un tas tiek piešķirts.</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256584"/>
          </a:xfrm>
        </p:spPr>
        <p:txBody>
          <a:bodyPr/>
          <a:lstStyle/>
          <a:p>
            <a:pPr algn="l"/>
            <a:r>
              <a:rPr lang="lv-LV" sz="2400" u="sng" dirty="0" smtClean="0"/>
              <a:t>I</a:t>
            </a:r>
            <a:br>
              <a:rPr lang="lv-LV" sz="2400" u="sng" dirty="0" smtClean="0"/>
            </a:br>
            <a:r>
              <a:rPr lang="lv-LV" sz="2400" u="sng" dirty="0" smtClean="0"/>
              <a:t>2014 .gada interpretācija</a:t>
            </a:r>
            <a:r>
              <a:rPr lang="lv-LV" sz="2400" dirty="0" smtClean="0"/>
              <a:t> –</a:t>
            </a:r>
            <a:br>
              <a:rPr lang="lv-LV" sz="2400" dirty="0" smtClean="0"/>
            </a:br>
            <a:r>
              <a:rPr lang="lv-LV" sz="2400" dirty="0" smtClean="0"/>
              <a:t/>
            </a:r>
            <a:br>
              <a:rPr lang="lv-LV" sz="2400" dirty="0" smtClean="0"/>
            </a:br>
            <a:r>
              <a:rPr lang="lv-LV" sz="2400" dirty="0" smtClean="0"/>
              <a:t> 	</a:t>
            </a:r>
            <a:r>
              <a:rPr lang="lv-LV" sz="2400" dirty="0" smtClean="0">
                <a:solidFill>
                  <a:srgbClr val="FF0000"/>
                </a:solidFill>
              </a:rPr>
              <a:t>Spēles sekretāram protokolā pie minūtes pārtraukumiem A komandai otrajā puslaikā pirmajā lauciņā jāatzīmē 2 (divas) paralēlas līnijas, jo minūtes pārtraukums tika piešķirts 1:58 līdz ceturtdaļas beigām. Un minūtes pārtraukums jāatzīmē kā piešķirts attiecīgi otrajā lauciņā. A komandai pēdējā ceturtdaļā būs atlicis vairs tikai viens (1) minūtes pārtraukums.</a:t>
            </a:r>
            <a:r>
              <a:rPr lang="lv-LV" sz="2400" dirty="0" smtClean="0"/>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832" y="2267669"/>
            <a:ext cx="8601075" cy="5040560"/>
          </a:xfrm>
        </p:spPr>
        <p:txBody>
          <a:bodyPr/>
          <a:lstStyle/>
          <a:p>
            <a:pPr algn="l" eaLnBrk="1" fontAlgn="auto" hangingPunct="1">
              <a:spcAft>
                <a:spcPts val="0"/>
              </a:spcAft>
              <a:defRPr/>
            </a:pPr>
            <a:r>
              <a:rPr lang="lv-LV" sz="2400" b="0" dirty="0" smtClean="0">
                <a:solidFill>
                  <a:schemeClr val="tx1"/>
                </a:solidFill>
              </a:rPr>
              <a:t>	</a:t>
            </a:r>
            <a:r>
              <a:rPr lang="lv-LV" sz="2800" u="sng" dirty="0" smtClean="0"/>
              <a:t>2014.gada noteikumu izmaiņas.</a:t>
            </a:r>
            <a:br>
              <a:rPr lang="lv-LV" sz="2800" u="sng" dirty="0" smtClean="0"/>
            </a:br>
            <a:r>
              <a:rPr lang="lv-LV" sz="2400" dirty="0" smtClean="0"/>
              <a:t/>
            </a:r>
            <a:br>
              <a:rPr lang="lv-LV" sz="2400" dirty="0" smtClean="0"/>
            </a:br>
            <a:r>
              <a:rPr lang="lv-LV" sz="2400" dirty="0" smtClean="0"/>
              <a:t> </a:t>
            </a:r>
            <a:r>
              <a:rPr lang="en-US" sz="2400" u="sng" dirty="0" smtClean="0"/>
              <a:t>Pants </a:t>
            </a:r>
            <a:r>
              <a:rPr lang="lv-LV" sz="2400" u="sng" dirty="0" smtClean="0"/>
              <a:t>4.3. Spēlētāja formas</a:t>
            </a:r>
            <a:r>
              <a:rPr lang="lv-LV" sz="2400" dirty="0" smtClean="0"/>
              <a:t>:</a:t>
            </a:r>
            <a:br>
              <a:rPr lang="lv-LV" sz="2400" dirty="0" smtClean="0"/>
            </a:br>
            <a:r>
              <a:rPr lang="lv-LV" sz="2400" dirty="0" smtClean="0"/>
              <a:t>4.3.1. Spēlētāja formas papildināts:</a:t>
            </a:r>
            <a:br>
              <a:rPr lang="lv-LV" sz="2400" dirty="0" smtClean="0"/>
            </a:br>
            <a:r>
              <a:rPr lang="lv-LV" sz="2400" dirty="0" smtClean="0"/>
              <a:t>     Spēlētāja/(-u) šorti gan no priekšas, gan no aizmugures vienā, dominējošā krāsā, bet nav obligāti tādā pašā krāsā kā krekls.</a:t>
            </a:r>
            <a:r>
              <a:rPr lang="lv-LV" sz="2400" u="sng" dirty="0" smtClean="0">
                <a:solidFill>
                  <a:srgbClr val="FF0000"/>
                </a:solidFill>
              </a:rPr>
              <a:t> Šortiem jābeidzas virs ceļgala! </a:t>
            </a:r>
            <a:br>
              <a:rPr lang="lv-LV" sz="2400" u="sng" dirty="0" smtClean="0">
                <a:solidFill>
                  <a:srgbClr val="FF0000"/>
                </a:solidFill>
              </a:rPr>
            </a:br>
            <a:r>
              <a:rPr lang="lv-LV" sz="2400" dirty="0" smtClean="0"/>
              <a:t>4.3.2. Katra spēlētāja kreklam jābūt numurētam no priekšpuses un mugurpuses ar dažādiem numuriem vienā krāsā, kura ir kontrastā ar formas krekla krāsu.</a:t>
            </a:r>
            <a:br>
              <a:rPr lang="lv-LV" sz="2400" dirty="0" smtClean="0"/>
            </a:br>
            <a:r>
              <a:rPr lang="lv-LV" sz="2400" dirty="0" smtClean="0"/>
              <a:t>Numuriem jābūt skaidri saredzamiem un: </a:t>
            </a:r>
            <a:br>
              <a:rPr lang="lv-LV" sz="2400" dirty="0" smtClean="0"/>
            </a:br>
            <a:r>
              <a:rPr lang="lv-LV" sz="2400" dirty="0" smtClean="0"/>
              <a:t>a) mugurpusē numura augstumam jābūt ne mazākam kā divdesmit (20) cm, </a:t>
            </a:r>
            <a:br>
              <a:rPr lang="lv-LV" sz="2400" dirty="0" smtClean="0"/>
            </a:br>
            <a:r>
              <a:rPr lang="lv-LV" sz="2400" dirty="0" smtClean="0"/>
              <a:t>b) priekšpusē numura augstumam jābūt ne mazākam kā desmit (10) cm, </a:t>
            </a:r>
            <a:br>
              <a:rPr lang="lv-LV" sz="2400" dirty="0" smtClean="0"/>
            </a:br>
            <a:r>
              <a:rPr lang="lv-LV" sz="2400" dirty="0" smtClean="0"/>
              <a:t>c) numura malu platumam jābūt ne šaurākam kā diviem (2) cm.</a:t>
            </a:r>
            <a:br>
              <a:rPr lang="lv-LV" sz="2400" dirty="0" smtClean="0"/>
            </a:br>
            <a:r>
              <a:rPr lang="lv-LV" sz="2400" u="sng" dirty="0" smtClean="0">
                <a:solidFill>
                  <a:srgbClr val="FF0000"/>
                </a:solidFill>
              </a:rPr>
              <a:t/>
            </a:r>
            <a:br>
              <a:rPr lang="lv-LV" sz="2400" u="sng" dirty="0" smtClean="0">
                <a:solidFill>
                  <a:srgbClr val="FF0000"/>
                </a:solidFill>
              </a:rPr>
            </a:br>
            <a:r>
              <a:rPr lang="lv-LV" sz="2400" dirty="0" smtClean="0"/>
              <a:t/>
            </a:r>
            <a:br>
              <a:rPr lang="lv-LV" sz="2400" dirty="0" smtClean="0"/>
            </a:br>
            <a:endParaRPr lang="lv-LV" sz="2400" b="0" dirty="0">
              <a:solidFill>
                <a:schemeClr val="tx1"/>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256584"/>
          </a:xfrm>
        </p:spPr>
        <p:txBody>
          <a:bodyPr/>
          <a:lstStyle/>
          <a:p>
            <a:pPr algn="l">
              <a:defRPr/>
            </a:pPr>
            <a:r>
              <a:rPr lang="lv-LV" sz="2400" u="sng" dirty="0" smtClean="0"/>
              <a:t>Pants 24 – </a:t>
            </a:r>
            <a:br>
              <a:rPr lang="lv-LV" sz="2400" u="sng" dirty="0" smtClean="0"/>
            </a:br>
            <a:r>
              <a:rPr lang="lv-LV" sz="2400" u="sng" dirty="0" err="1" smtClean="0"/>
              <a:t>dribls</a:t>
            </a:r>
            <a:r>
              <a:rPr lang="lv-LV" sz="2400" dirty="0" smtClean="0"/>
              <a:t>.</a:t>
            </a:r>
            <a:br>
              <a:rPr lang="lv-LV" sz="2400" dirty="0" smtClean="0"/>
            </a:br>
            <a:r>
              <a:rPr lang="lv-LV" sz="2400" dirty="0" smtClean="0"/>
              <a:t/>
            </a:r>
            <a:br>
              <a:rPr lang="lv-LV" sz="2400" dirty="0" smtClean="0"/>
            </a:br>
            <a:r>
              <a:rPr lang="lv-LV" sz="2400" dirty="0" smtClean="0"/>
              <a:t>2014.gada interpretāciju papildinājums:</a:t>
            </a:r>
            <a:br>
              <a:rPr lang="lv-LV" sz="2400" dirty="0" smtClean="0"/>
            </a:br>
            <a:r>
              <a:rPr lang="lv-LV" sz="2400" dirty="0" smtClean="0"/>
              <a:t/>
            </a:r>
            <a:br>
              <a:rPr lang="lv-LV" sz="2400" dirty="0" smtClean="0"/>
            </a:br>
            <a:r>
              <a:rPr lang="lv-LV" sz="2400" dirty="0" smtClean="0"/>
              <a:t>Piemērs: A1 driblē bumbu un tad apstājas.</a:t>
            </a:r>
            <a:br>
              <a:rPr lang="lv-LV" sz="2400" dirty="0" smtClean="0"/>
            </a:br>
            <a:r>
              <a:rPr lang="lv-LV" sz="2400" dirty="0" smtClean="0"/>
              <a:t>	1) A1 zaudē līdzsvaru un, neatraujot atbalsta kāju, 	</a:t>
            </a:r>
            <a:br>
              <a:rPr lang="lv-LV" sz="2400" dirty="0" smtClean="0"/>
            </a:br>
            <a:r>
              <a:rPr lang="lv-LV" sz="2400" dirty="0" smtClean="0"/>
              <a:t>	pieskaras grīdai ar bumbu vienreiz vai divreiz, turot bumbu abās rokās;</a:t>
            </a:r>
            <a:br>
              <a:rPr lang="lv-LV" sz="2400" dirty="0" smtClean="0"/>
            </a:br>
            <a:r>
              <a:rPr lang="lv-LV" sz="2400" dirty="0" smtClean="0"/>
              <a:t>	2) A1 pamet bumbu no vienas rokas otrā.</a:t>
            </a:r>
            <a:br>
              <a:rPr lang="lv-LV" sz="2400" dirty="0" smtClean="0"/>
            </a:br>
            <a:r>
              <a:rPr lang="lv-LV" sz="2400" dirty="0" smtClean="0"/>
              <a:t/>
            </a:r>
            <a:br>
              <a:rPr lang="lv-LV" sz="2400" dirty="0" smtClean="0"/>
            </a:br>
            <a:r>
              <a:rPr lang="lv-LV" sz="2400" u="sng" dirty="0" smtClean="0"/>
              <a:t>Interpretācija</a:t>
            </a:r>
            <a:r>
              <a:rPr lang="lv-LV" sz="2400" dirty="0" smtClean="0"/>
              <a:t> – </a:t>
            </a:r>
            <a:r>
              <a:rPr lang="lv-LV" sz="2400" dirty="0" smtClean="0">
                <a:solidFill>
                  <a:srgbClr val="FF0000"/>
                </a:solidFill>
              </a:rPr>
              <a:t>abos gadījumos atļauta spēle, jo A1 nav atrāvis atbalsta kāju no grīdas.</a:t>
            </a: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256584"/>
          </a:xfrm>
        </p:spPr>
        <p:txBody>
          <a:bodyPr/>
          <a:lstStyle/>
          <a:p>
            <a:pPr algn="l">
              <a:defRPr/>
            </a:pPr>
            <a:r>
              <a:rPr lang="lv-LV" sz="2400" u="sng" dirty="0" smtClean="0"/>
              <a:t/>
            </a:r>
            <a:br>
              <a:rPr lang="lv-LV" sz="2400" u="sng" dirty="0" smtClean="0"/>
            </a:br>
            <a:r>
              <a:rPr lang="lv-LV" sz="2400" dirty="0" smtClean="0"/>
              <a:t>Piemērs: </a:t>
            </a:r>
            <a:br>
              <a:rPr lang="lv-LV" sz="2400" dirty="0" smtClean="0"/>
            </a:br>
            <a:r>
              <a:rPr lang="lv-LV" sz="2400" dirty="0" smtClean="0"/>
              <a:t>2014.gada interpretāciju papildinājums.</a:t>
            </a:r>
            <a:br>
              <a:rPr lang="lv-LV" sz="2400" dirty="0" smtClean="0"/>
            </a:br>
            <a:r>
              <a:rPr lang="lv-LV" sz="2400" dirty="0" smtClean="0"/>
              <a:t/>
            </a:r>
            <a:br>
              <a:rPr lang="lv-LV" sz="2400" dirty="0" smtClean="0"/>
            </a:br>
            <a:r>
              <a:rPr lang="lv-LV" sz="2400" dirty="0" smtClean="0"/>
              <a:t>	B1 uzsāk savu </a:t>
            </a:r>
            <a:r>
              <a:rPr lang="lv-LV" sz="2400" dirty="0" err="1" smtClean="0"/>
              <a:t>driblu</a:t>
            </a:r>
            <a:r>
              <a:rPr lang="lv-LV" sz="2400" dirty="0" smtClean="0"/>
              <a:t> ar:</a:t>
            </a:r>
            <a:br>
              <a:rPr lang="lv-LV" sz="2400" dirty="0" smtClean="0"/>
            </a:br>
            <a:r>
              <a:rPr lang="lv-LV" sz="2400" dirty="0" smtClean="0"/>
              <a:t>	1) bumbas pārmešanu pāri pretiniekam;</a:t>
            </a:r>
            <a:br>
              <a:rPr lang="lv-LV" sz="2400" dirty="0" smtClean="0"/>
            </a:br>
            <a:r>
              <a:rPr lang="lv-LV" sz="2400" dirty="0" smtClean="0"/>
              <a:t>	2) bumbas pamešanu pāris metrus sev priekšā;</a:t>
            </a:r>
            <a:br>
              <a:rPr lang="lv-LV" sz="2400" dirty="0" smtClean="0"/>
            </a:br>
            <a:r>
              <a:rPr lang="lv-LV" sz="2400" dirty="0" smtClean="0"/>
              <a:t>	</a:t>
            </a:r>
            <a:r>
              <a:rPr lang="en-US" sz="2400" dirty="0" smtClean="0"/>
              <a:t>un </a:t>
            </a:r>
            <a:r>
              <a:rPr lang="lv-LV" sz="2400" dirty="0" smtClean="0"/>
              <a:t>bumba </a:t>
            </a:r>
            <a:r>
              <a:rPr lang="lv-LV" sz="2400" u="sng" dirty="0" smtClean="0"/>
              <a:t>pieskaras grīdai laukumā </a:t>
            </a:r>
            <a:r>
              <a:rPr lang="lv-LV" sz="2400" dirty="0" smtClean="0"/>
              <a:t>un pēc tam to atsāk driblēt B1.</a:t>
            </a:r>
            <a:br>
              <a:rPr lang="lv-LV" sz="2400" dirty="0" smtClean="0"/>
            </a:br>
            <a:r>
              <a:rPr lang="lv-LV" sz="2400" dirty="0" smtClean="0"/>
              <a:t/>
            </a:r>
            <a:br>
              <a:rPr lang="lv-LV" sz="2400" dirty="0" smtClean="0"/>
            </a:br>
            <a:r>
              <a:rPr lang="lv-LV" sz="2400" u="sng" dirty="0" smtClean="0"/>
              <a:t>Interpretācija</a:t>
            </a:r>
            <a:r>
              <a:rPr lang="lv-LV" sz="2400" dirty="0" smtClean="0"/>
              <a:t> – </a:t>
            </a:r>
            <a:r>
              <a:rPr lang="lv-LV" sz="2400" dirty="0" smtClean="0">
                <a:solidFill>
                  <a:srgbClr val="FF0000"/>
                </a:solidFill>
              </a:rPr>
              <a:t>atļauta darbība abos gadījumos, jo </a:t>
            </a:r>
            <a:r>
              <a:rPr lang="lv-LV" sz="2400" u="sng" dirty="0" smtClean="0">
                <a:solidFill>
                  <a:srgbClr val="FF0000"/>
                </a:solidFill>
              </a:rPr>
              <a:t>bumba pieskārās grīdai </a:t>
            </a:r>
            <a:r>
              <a:rPr lang="lv-LV" sz="2400" dirty="0" smtClean="0">
                <a:solidFill>
                  <a:srgbClr val="FF0000"/>
                </a:solidFill>
              </a:rPr>
              <a:t>pirms B1 atkārtoti pieskārās bumbai </a:t>
            </a:r>
            <a:r>
              <a:rPr lang="lv-LV" sz="2400" dirty="0" err="1" smtClean="0">
                <a:solidFill>
                  <a:srgbClr val="FF0000"/>
                </a:solidFill>
              </a:rPr>
              <a:t>dribla</a:t>
            </a:r>
            <a:r>
              <a:rPr lang="lv-LV" sz="2400" dirty="0" smtClean="0">
                <a:solidFill>
                  <a:srgbClr val="FF0000"/>
                </a:solidFill>
              </a:rPr>
              <a:t> laikā.</a:t>
            </a:r>
            <a:r>
              <a:rPr lang="lv-LV" sz="2400" dirty="0" smtClean="0"/>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40" y="1691605"/>
            <a:ext cx="8601075" cy="5112568"/>
          </a:xfrm>
        </p:spPr>
        <p:txBody>
          <a:bodyPr/>
          <a:lstStyle/>
          <a:p>
            <a:pPr algn="l"/>
            <a:r>
              <a:rPr lang="lv-LV" sz="2400" u="sng" dirty="0" smtClean="0"/>
              <a:t>Pants 29 </a:t>
            </a:r>
            <a:r>
              <a:rPr lang="lv-LV" sz="2400" dirty="0" smtClean="0"/>
              <a:t>–</a:t>
            </a:r>
            <a:br>
              <a:rPr lang="lv-LV" sz="2400" dirty="0" smtClean="0"/>
            </a:br>
            <a:r>
              <a:rPr lang="lv-LV" sz="2400" dirty="0" smtClean="0"/>
              <a:t> </a:t>
            </a:r>
            <a:r>
              <a:rPr lang="lv-LV" sz="2400" u="sng" dirty="0" smtClean="0"/>
              <a:t>24 sekundes.</a:t>
            </a:r>
            <a:br>
              <a:rPr lang="lv-LV" sz="2400" u="sng" dirty="0" smtClean="0"/>
            </a:br>
            <a:r>
              <a:rPr lang="lv-LV" sz="2400" dirty="0" smtClean="0"/>
              <a:t/>
            </a:r>
            <a:br>
              <a:rPr lang="lv-LV" sz="2400" dirty="0" smtClean="0"/>
            </a:br>
            <a:r>
              <a:rPr lang="lv-LV" sz="2400" dirty="0" smtClean="0"/>
              <a:t>Pants 29.2.2.</a:t>
            </a:r>
            <a:r>
              <a:rPr lang="lv-LV" sz="2400" dirty="0" smtClean="0">
                <a:sym typeface="Wingdings" pitchFamily="2" charset="2"/>
              </a:rPr>
              <a:t>(papildinājums)</a:t>
            </a:r>
            <a:r>
              <a:rPr lang="lv-LV" sz="2400" dirty="0" smtClean="0"/>
              <a:t/>
            </a:r>
            <a:br>
              <a:rPr lang="lv-LV" sz="2400" dirty="0" smtClean="0"/>
            </a:br>
            <a:r>
              <a:rPr lang="lv-LV" sz="2400" dirty="0" smtClean="0">
                <a:solidFill>
                  <a:srgbClr val="FF0000"/>
                </a:solidFill>
              </a:rPr>
              <a:t>Uzbrukuma laiks jāatjauno uz 24 sekundēm uz 24 sekunžu pulksteņa vienmēr, kad iemetiens tiek piešķirts pretinieka komandai, ja tiesnesis ir apturējis spēli un fiksējis piezīmi vai pārkāpumu komandai, kura kontrolēja bumbu. </a:t>
            </a:r>
            <a:r>
              <a:rPr lang="lv-LV" sz="2400" dirty="0" smtClean="0"/>
              <a:t/>
            </a:r>
            <a:br>
              <a:rPr lang="lv-LV" sz="2400" dirty="0" smtClean="0"/>
            </a:br>
            <a:r>
              <a:rPr lang="lv-LV" sz="2400" dirty="0" smtClean="0"/>
              <a:t/>
            </a:r>
            <a:br>
              <a:rPr lang="lv-LV" sz="2400" dirty="0" smtClean="0"/>
            </a:br>
            <a:r>
              <a:rPr lang="lv-LV" sz="2400" dirty="0" smtClean="0"/>
              <a:t>Piemērs – A3 savā aizsardzības zonā saņem uzbrukuma piezīmi pret B2. Iemetiens B komandai uzbrukuma zonā un uzbrukuma pulkstenis jāatjauno uz jaunām 24 (divdesmit četrām) sekundēm uz 24 sekunžu pulksteņa.</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328592"/>
          </a:xfrm>
        </p:spPr>
        <p:txBody>
          <a:bodyPr/>
          <a:lstStyle/>
          <a:p>
            <a:pPr algn="l"/>
            <a:r>
              <a:rPr lang="lv-LV" sz="2400" dirty="0" smtClean="0"/>
              <a:t>Pants 29 –</a:t>
            </a:r>
            <a:br>
              <a:rPr lang="lv-LV" sz="2400" dirty="0" smtClean="0"/>
            </a:br>
            <a:r>
              <a:rPr lang="lv-LV" sz="2400" u="sng" dirty="0" smtClean="0"/>
              <a:t>24 sekundes</a:t>
            </a:r>
            <a:br>
              <a:rPr lang="lv-LV" sz="2400" u="sng" dirty="0" smtClean="0"/>
            </a:br>
            <a:r>
              <a:rPr lang="lv-LV" sz="2400" dirty="0" smtClean="0"/>
              <a:t/>
            </a:r>
            <a:br>
              <a:rPr lang="lv-LV" sz="2400" dirty="0" smtClean="0"/>
            </a:br>
            <a:r>
              <a:rPr lang="lv-LV" sz="2400" dirty="0" smtClean="0"/>
              <a:t> Pants 29.2.3.</a:t>
            </a:r>
            <a:r>
              <a:rPr lang="lv-LV" sz="2400" dirty="0" smtClean="0">
                <a:sym typeface="Wingdings" pitchFamily="2" charset="2"/>
              </a:rPr>
              <a:t>(papildinājums):</a:t>
            </a:r>
            <a:br>
              <a:rPr lang="lv-LV" sz="2400" dirty="0" smtClean="0">
                <a:sym typeface="Wingdings" pitchFamily="2" charset="2"/>
              </a:rPr>
            </a:br>
            <a:r>
              <a:rPr lang="lv-LV" sz="2400" dirty="0" smtClean="0"/>
              <a:t/>
            </a:r>
            <a:br>
              <a:rPr lang="lv-LV" sz="2400" dirty="0" smtClean="0"/>
            </a:br>
            <a:r>
              <a:rPr lang="lv-LV" sz="2400" dirty="0" smtClean="0"/>
              <a:t>Pēc metiena pa grozu, kad bumba ir pieskārusies stīpai, uzbrukuma laiks uz 24 sekunžu pulksteņa jāatjauno sekojoši:</a:t>
            </a:r>
            <a:br>
              <a:rPr lang="lv-LV" sz="2400" dirty="0" smtClean="0"/>
            </a:br>
            <a:r>
              <a:rPr lang="lv-LV" sz="2400" dirty="0" smtClean="0"/>
              <a:t>1) </a:t>
            </a:r>
            <a:r>
              <a:rPr lang="lv-LV" sz="2400" u="sng" dirty="0" smtClean="0"/>
              <a:t>24 sekundes</a:t>
            </a:r>
            <a:r>
              <a:rPr lang="lv-LV" sz="2400" dirty="0" smtClean="0"/>
              <a:t>, ja </a:t>
            </a:r>
            <a:r>
              <a:rPr lang="lv-LV" sz="2400" u="sng" dirty="0" smtClean="0"/>
              <a:t>bumbu savā kontrolē</a:t>
            </a:r>
            <a:r>
              <a:rPr lang="lv-LV" sz="2400" dirty="0" smtClean="0"/>
              <a:t> iegūst komanda, kas aizsargājās;</a:t>
            </a:r>
            <a:br>
              <a:rPr lang="lv-LV" sz="2400" dirty="0" smtClean="0"/>
            </a:br>
            <a:r>
              <a:rPr lang="lv-LV" sz="2400" dirty="0" smtClean="0"/>
              <a:t>2) </a:t>
            </a:r>
            <a:r>
              <a:rPr lang="lv-LV" sz="2400" u="sng" dirty="0" smtClean="0">
                <a:solidFill>
                  <a:srgbClr val="FF0000"/>
                </a:solidFill>
              </a:rPr>
              <a:t>14 sekundes,  </a:t>
            </a:r>
            <a:r>
              <a:rPr lang="lv-LV" sz="2400" dirty="0" smtClean="0">
                <a:solidFill>
                  <a:srgbClr val="FF0000"/>
                </a:solidFill>
              </a:rPr>
              <a:t>ja komanda, </a:t>
            </a:r>
            <a:r>
              <a:rPr lang="lv-LV" sz="2400" u="sng" dirty="0" smtClean="0">
                <a:solidFill>
                  <a:srgbClr val="FF0000"/>
                </a:solidFill>
              </a:rPr>
              <a:t>kas atgūst kontroli pār bumbu</a:t>
            </a:r>
            <a:r>
              <a:rPr lang="lv-LV" sz="2400" dirty="0" smtClean="0">
                <a:solidFill>
                  <a:srgbClr val="FF0000"/>
                </a:solidFill>
              </a:rPr>
              <a:t>, ir tā pati komanda, </a:t>
            </a:r>
            <a:r>
              <a:rPr lang="lv-LV" sz="2400" u="sng" dirty="0" smtClean="0">
                <a:solidFill>
                  <a:srgbClr val="FF0000"/>
                </a:solidFill>
              </a:rPr>
              <a:t>kas to kontrolēja, pirms bumba pieskārās stīpai</a:t>
            </a:r>
            <a:r>
              <a:rPr lang="lv-LV" sz="2400" dirty="0" smtClean="0">
                <a:solidFill>
                  <a:srgbClr val="FF0000"/>
                </a:solidFill>
              </a:rPr>
              <a:t> (uzbrukuma komanda).</a:t>
            </a:r>
            <a:r>
              <a:rPr lang="lv-LV" sz="2400" u="sng" dirty="0" smtClean="0"/>
              <a:t/>
            </a:r>
            <a:br>
              <a:rPr lang="lv-LV" sz="2400" u="sng"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112568"/>
          </a:xfrm>
        </p:spPr>
        <p:txBody>
          <a:bodyPr/>
          <a:lstStyle/>
          <a:p>
            <a:pPr algn="l"/>
            <a:r>
              <a:rPr lang="lv-LV" sz="2400" dirty="0" smtClean="0"/>
              <a:t>Piemērs –</a:t>
            </a:r>
            <a:br>
              <a:rPr lang="lv-LV" sz="2400" dirty="0" smtClean="0"/>
            </a:br>
            <a:r>
              <a:rPr lang="lv-LV" sz="2400" dirty="0" smtClean="0"/>
              <a:t> </a:t>
            </a:r>
            <a:r>
              <a:rPr lang="lv-LV" sz="2400" u="sng" dirty="0" smtClean="0"/>
              <a:t>2014.gada interpretācijas 29/50-33</a:t>
            </a:r>
            <a:r>
              <a:rPr lang="lv-LV" sz="2400" dirty="0" smtClean="0"/>
              <a:t>:</a:t>
            </a:r>
            <a:br>
              <a:rPr lang="lv-LV" sz="2400" dirty="0" smtClean="0"/>
            </a:br>
            <a:r>
              <a:rPr lang="lv-LV" sz="2400" dirty="0" smtClean="0"/>
              <a:t/>
            </a:r>
            <a:br>
              <a:rPr lang="lv-LV" sz="2400" dirty="0" smtClean="0"/>
            </a:br>
            <a:r>
              <a:rPr lang="lv-LV" sz="2400" dirty="0" smtClean="0"/>
              <a:t>	A1 piespēlē bumbu A2, bumba pieskaras B2 un tad pieskaras groza stīpai, atlec no groza un to savā kontrolē iegūst A3.</a:t>
            </a:r>
            <a:br>
              <a:rPr lang="lv-LV" sz="2400" dirty="0" smtClean="0"/>
            </a:br>
            <a:r>
              <a:rPr lang="lv-LV" sz="2400" dirty="0" smtClean="0"/>
              <a:t/>
            </a:r>
            <a:br>
              <a:rPr lang="lv-LV" sz="2400" dirty="0" smtClean="0"/>
            </a:br>
            <a:r>
              <a:rPr lang="lv-LV" sz="2400" u="sng" dirty="0" smtClean="0"/>
              <a:t>Interpretācija</a:t>
            </a:r>
            <a:r>
              <a:rPr lang="lv-LV" sz="2400" dirty="0" smtClean="0"/>
              <a:t> – </a:t>
            </a:r>
            <a:r>
              <a:rPr lang="lv-LV" sz="2400" dirty="0" smtClean="0">
                <a:solidFill>
                  <a:srgbClr val="FF0000"/>
                </a:solidFill>
              </a:rPr>
              <a:t>uzbrukuma laiks uz 24 sekunžu pulksteņa </a:t>
            </a:r>
            <a:r>
              <a:rPr lang="lv-LV" sz="2400" u="sng" dirty="0" smtClean="0">
                <a:solidFill>
                  <a:srgbClr val="FF0000"/>
                </a:solidFill>
              </a:rPr>
              <a:t>jāatjauno uz 14 (četrpadsmit) sekundēm brīdī</a:t>
            </a:r>
            <a:r>
              <a:rPr lang="lv-LV" sz="2400" dirty="0" smtClean="0">
                <a:solidFill>
                  <a:srgbClr val="FF0000"/>
                </a:solidFill>
              </a:rPr>
              <a:t>, kad bumbu savā kontrolē iegūst A3.</a:t>
            </a:r>
            <a:r>
              <a:rPr lang="lv-LV" sz="2400" dirty="0" smtClean="0"/>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256584"/>
          </a:xfrm>
        </p:spPr>
        <p:txBody>
          <a:bodyPr/>
          <a:lstStyle/>
          <a:p>
            <a:pPr algn="l">
              <a:defRPr/>
            </a:pPr>
            <a:r>
              <a:rPr lang="lv-LV" sz="2400" dirty="0" smtClean="0"/>
              <a:t> Piemērs – </a:t>
            </a:r>
            <a:br>
              <a:rPr lang="lv-LV" sz="2400" dirty="0" smtClean="0"/>
            </a:br>
            <a:r>
              <a:rPr lang="lv-LV" sz="2400" u="sng" dirty="0" smtClean="0"/>
              <a:t>2014.gada interpretācijas 29/50-34:</a:t>
            </a:r>
            <a:br>
              <a:rPr lang="lv-LV" sz="2400" u="sng" dirty="0" smtClean="0"/>
            </a:br>
            <a:r>
              <a:rPr lang="lv-LV" sz="2400" dirty="0" smtClean="0"/>
              <a:t/>
            </a:r>
            <a:br>
              <a:rPr lang="lv-LV" sz="2400" dirty="0" smtClean="0"/>
            </a:br>
            <a:r>
              <a:rPr lang="lv-LV" sz="2400" dirty="0" smtClean="0"/>
              <a:t>A1 izdara metienu pa grozu, kad uzbrukumā uz 24 sekunžu pulksteņa atlicis:</a:t>
            </a:r>
            <a:br>
              <a:rPr lang="lv-LV" sz="2400" dirty="0" smtClean="0"/>
            </a:br>
            <a:r>
              <a:rPr lang="lv-LV" sz="2400" dirty="0" smtClean="0"/>
              <a:t>	1) 4 sekundes;</a:t>
            </a:r>
            <a:br>
              <a:rPr lang="lv-LV" sz="2400" dirty="0" smtClean="0"/>
            </a:br>
            <a:r>
              <a:rPr lang="lv-LV" sz="2400" dirty="0" smtClean="0"/>
              <a:t>	2) 20 sekundes.</a:t>
            </a:r>
            <a:br>
              <a:rPr lang="lv-LV" sz="2400" dirty="0" smtClean="0"/>
            </a:br>
            <a:r>
              <a:rPr lang="lv-LV" sz="2400" dirty="0" smtClean="0"/>
              <a:t>	Bumba pieskaras stīpai, atlec un to savā kontrolē iegūst A2.</a:t>
            </a:r>
            <a:br>
              <a:rPr lang="lv-LV" sz="2400" dirty="0" smtClean="0"/>
            </a:br>
            <a:r>
              <a:rPr lang="lv-LV" sz="2400" dirty="0" smtClean="0"/>
              <a:t/>
            </a:r>
            <a:br>
              <a:rPr lang="lv-LV" sz="2400" dirty="0" smtClean="0"/>
            </a:br>
            <a:r>
              <a:rPr lang="lv-LV" sz="2400" u="sng" dirty="0" smtClean="0"/>
              <a:t>Interpretācija</a:t>
            </a:r>
            <a:r>
              <a:rPr lang="lv-LV" sz="2400" dirty="0" smtClean="0"/>
              <a:t> </a:t>
            </a:r>
            <a:r>
              <a:rPr lang="lv-LV" sz="2400" dirty="0" smtClean="0">
                <a:solidFill>
                  <a:srgbClr val="FF0000"/>
                </a:solidFill>
              </a:rPr>
              <a:t>– abos gadījumos uzbrukuma laiks uz 24 sekunžu pulksteņa </a:t>
            </a:r>
            <a:r>
              <a:rPr lang="lv-LV" sz="2400" u="sng" dirty="0" smtClean="0">
                <a:solidFill>
                  <a:srgbClr val="FF0000"/>
                </a:solidFill>
              </a:rPr>
              <a:t>jāatjauno uz 14 (četrpadsmit) sekundēm</a:t>
            </a:r>
            <a:r>
              <a:rPr lang="lv-LV" sz="2400" dirty="0" smtClean="0">
                <a:solidFill>
                  <a:srgbClr val="FF0000"/>
                </a:solidFill>
              </a:rPr>
              <a:t>, neatkarīgi no tā vai A2 bumbas kontroli iegūst uzbrukuma vai aizsardzības zonā</a:t>
            </a:r>
            <a:r>
              <a:rPr lang="lv-LV" sz="2400" dirty="0" smtClean="0"/>
              <a:t>.</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328592"/>
          </a:xfrm>
        </p:spPr>
        <p:txBody>
          <a:bodyPr/>
          <a:lstStyle/>
          <a:p>
            <a:pPr algn="l"/>
            <a:r>
              <a:rPr lang="lv-LV" sz="2400" dirty="0" smtClean="0"/>
              <a:t>Piemērs – </a:t>
            </a:r>
            <a:br>
              <a:rPr lang="lv-LV" sz="2400" dirty="0" smtClean="0"/>
            </a:br>
            <a:r>
              <a:rPr lang="lv-LV" sz="2400" u="sng" dirty="0" smtClean="0"/>
              <a:t>2014.gada interpretācijas 29/50-36</a:t>
            </a:r>
            <a:r>
              <a:rPr lang="lv-LV" sz="2400" dirty="0" smtClean="0"/>
              <a:t>:</a:t>
            </a:r>
            <a:br>
              <a:rPr lang="lv-LV" sz="2400" dirty="0" smtClean="0"/>
            </a:br>
            <a:r>
              <a:rPr lang="lv-LV" sz="2400" dirty="0" smtClean="0"/>
              <a:t/>
            </a:r>
            <a:br>
              <a:rPr lang="lv-LV" sz="2400" dirty="0" smtClean="0"/>
            </a:br>
            <a:r>
              <a:rPr lang="lv-LV" sz="2400" dirty="0" smtClean="0"/>
              <a:t>	A1 izdara metienu pa grozu. Bumba pieskaras stīpai, atlec un tai pieskaras B2. Bumba iziet autā.</a:t>
            </a:r>
            <a:br>
              <a:rPr lang="lv-LV" sz="2400" dirty="0" smtClean="0"/>
            </a:br>
            <a:r>
              <a:rPr lang="lv-LV" sz="2400" dirty="0" smtClean="0"/>
              <a:t/>
            </a:r>
            <a:br>
              <a:rPr lang="lv-LV" sz="2400" dirty="0" smtClean="0"/>
            </a:br>
            <a:r>
              <a:rPr lang="lv-LV" sz="2400" u="sng" dirty="0" smtClean="0"/>
              <a:t>Interpretācija</a:t>
            </a:r>
            <a:r>
              <a:rPr lang="lv-LV" sz="2400" dirty="0" smtClean="0"/>
              <a:t> – </a:t>
            </a:r>
            <a:r>
              <a:rPr lang="lv-LV" sz="2400" dirty="0" smtClean="0">
                <a:solidFill>
                  <a:srgbClr val="FF0000"/>
                </a:solidFill>
              </a:rPr>
              <a:t>Iemetiens A komandai no tuvākās vietas, kur bumba atstāja laukumu. Uzbrukuma laiks uz 24 sekunžu pulksteņa </a:t>
            </a:r>
            <a:r>
              <a:rPr lang="lv-LV" sz="2400" u="sng" dirty="0" smtClean="0">
                <a:solidFill>
                  <a:srgbClr val="FF0000"/>
                </a:solidFill>
              </a:rPr>
              <a:t>jāatjauno uz 14 (četrpadsmit) sekundēm</a:t>
            </a:r>
            <a:r>
              <a:rPr lang="lv-LV" sz="2400" dirty="0" smtClean="0">
                <a:solidFill>
                  <a:srgbClr val="FF0000"/>
                </a:solidFill>
              </a:rPr>
              <a:t>, neatkarīgi no tā vai iemetiens jāizpilda aizsardzības vai uzbrukuma zonā.</a:t>
            </a:r>
            <a:r>
              <a:rPr lang="lv-LV" sz="2400" dirty="0" smtClean="0"/>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328592"/>
          </a:xfrm>
        </p:spPr>
        <p:txBody>
          <a:bodyPr/>
          <a:lstStyle/>
          <a:p>
            <a:pPr algn="l"/>
            <a:r>
              <a:rPr lang="lv-LV" sz="2400" dirty="0" smtClean="0"/>
              <a:t>Piemērs – </a:t>
            </a:r>
            <a:br>
              <a:rPr lang="lv-LV" sz="2400" dirty="0" smtClean="0"/>
            </a:br>
            <a:r>
              <a:rPr lang="lv-LV" sz="2400" u="sng" dirty="0" smtClean="0"/>
              <a:t>2014.gada interpretācijas 29/50-39</a:t>
            </a:r>
            <a:r>
              <a:rPr lang="lv-LV" sz="2400" dirty="0" smtClean="0"/>
              <a:t>:</a:t>
            </a:r>
            <a:br>
              <a:rPr lang="lv-LV" sz="2400" dirty="0" smtClean="0"/>
            </a:br>
            <a:r>
              <a:rPr lang="lv-LV" sz="2400" dirty="0" smtClean="0"/>
              <a:t/>
            </a:r>
            <a:br>
              <a:rPr lang="lv-LV" sz="2400" dirty="0" smtClean="0"/>
            </a:br>
            <a:r>
              <a:rPr lang="lv-LV" sz="2400" dirty="0" smtClean="0"/>
              <a:t>	A1 izdara metienu pa grozu. Bumba pieskaras stīpai, cīņā par atlecošo bumbu B2 pārkāpj noteikumus pret A2. </a:t>
            </a:r>
            <a:br>
              <a:rPr lang="lv-LV" sz="2400" dirty="0" smtClean="0"/>
            </a:br>
            <a:r>
              <a:rPr lang="lv-LV" sz="2400" dirty="0" smtClean="0"/>
              <a:t>Tā ir B komandas trešā komandas piezīme šajā ceturtdaļā.</a:t>
            </a:r>
            <a:br>
              <a:rPr lang="lv-LV" sz="2400" dirty="0" smtClean="0"/>
            </a:br>
            <a:r>
              <a:rPr lang="lv-LV" sz="2400" dirty="0" smtClean="0"/>
              <a:t/>
            </a:r>
            <a:br>
              <a:rPr lang="lv-LV" sz="2400" dirty="0" smtClean="0"/>
            </a:br>
            <a:r>
              <a:rPr lang="lv-LV" sz="2400" u="sng" dirty="0" smtClean="0"/>
              <a:t>Interpretācija</a:t>
            </a:r>
            <a:r>
              <a:rPr lang="lv-LV" sz="2400" dirty="0" smtClean="0"/>
              <a:t> – </a:t>
            </a:r>
            <a:r>
              <a:rPr lang="lv-LV" sz="2400" dirty="0" smtClean="0">
                <a:solidFill>
                  <a:srgbClr val="FF0000"/>
                </a:solidFill>
              </a:rPr>
              <a:t>Iemetiens A komandai no tuvākās vietas, kur fiksēts noteikumu pārkāpums. A komandai uzbrukuma laiks uz 24 sekunžu pulksteņa </a:t>
            </a:r>
            <a:r>
              <a:rPr lang="lv-LV" sz="2400" u="sng" dirty="0" smtClean="0">
                <a:solidFill>
                  <a:srgbClr val="FF0000"/>
                </a:solidFill>
              </a:rPr>
              <a:t>jāatjauno uz 14 sekundēm</a:t>
            </a:r>
            <a:r>
              <a:rPr lang="lv-LV" sz="2400" dirty="0" smtClean="0"/>
              <a:t>.</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400600"/>
          </a:xfrm>
        </p:spPr>
        <p:txBody>
          <a:bodyPr/>
          <a:lstStyle/>
          <a:p>
            <a:pPr algn="l"/>
            <a:r>
              <a:rPr lang="lv-LV" sz="2400" dirty="0" smtClean="0"/>
              <a:t>Piemērs – </a:t>
            </a:r>
            <a:br>
              <a:rPr lang="lv-LV" sz="2400" dirty="0" smtClean="0"/>
            </a:br>
            <a:r>
              <a:rPr lang="lv-LV" sz="2400" u="sng" dirty="0" smtClean="0"/>
              <a:t>2014.gada interpretācijas 29/50-41</a:t>
            </a:r>
            <a:r>
              <a:rPr lang="lv-LV" sz="2400" dirty="0" smtClean="0"/>
              <a:t>:</a:t>
            </a:r>
            <a:br>
              <a:rPr lang="lv-LV" sz="2400" dirty="0" smtClean="0"/>
            </a:br>
            <a:r>
              <a:rPr lang="lv-LV" sz="2400" dirty="0" smtClean="0"/>
              <a:t/>
            </a:r>
            <a:br>
              <a:rPr lang="lv-LV" sz="2400" dirty="0" smtClean="0"/>
            </a:br>
            <a:r>
              <a:rPr lang="lv-LV" sz="2400" dirty="0" smtClean="0"/>
              <a:t>	A1 izdara metienu pa grozu. Bumba pieskaras stīpai, atlec un tad tiesnesis fiksē strīdus bumbu starp A2 un B2. Alternatīvais iemetiens A komandai.</a:t>
            </a:r>
            <a:br>
              <a:rPr lang="lv-LV" sz="2400" dirty="0" smtClean="0"/>
            </a:br>
            <a:r>
              <a:rPr lang="lv-LV" sz="2400" dirty="0" smtClean="0"/>
              <a:t/>
            </a:r>
            <a:br>
              <a:rPr lang="lv-LV" sz="2400" dirty="0" smtClean="0"/>
            </a:br>
            <a:r>
              <a:rPr lang="lv-LV" sz="2400" u="sng" dirty="0" smtClean="0"/>
              <a:t>Interpretācija – </a:t>
            </a:r>
            <a:r>
              <a:rPr lang="lv-LV" sz="2400" dirty="0" smtClean="0">
                <a:solidFill>
                  <a:srgbClr val="FF0000"/>
                </a:solidFill>
              </a:rPr>
              <a:t>Iemetiens A komandai no tuvākās vietas, kur fiksēta strīdus bumba. </a:t>
            </a:r>
            <a:r>
              <a:rPr lang="lv-LV" sz="2400" u="sng" dirty="0" smtClean="0">
                <a:solidFill>
                  <a:srgbClr val="FF0000"/>
                </a:solidFill>
              </a:rPr>
              <a:t>Uzbrukuma laiks uz 24 sekunžu pulksteņa jāatjauno uz 14 sekundēm.</a:t>
            </a:r>
            <a:endParaRPr lang="lv-LV" sz="2400" b="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544616"/>
          </a:xfrm>
        </p:spPr>
        <p:txBody>
          <a:bodyPr/>
          <a:lstStyle/>
          <a:p>
            <a:pPr algn="l"/>
            <a:r>
              <a:rPr lang="lv-LV" sz="2400" dirty="0" smtClean="0"/>
              <a:t>Piemērs –</a:t>
            </a:r>
            <a:br>
              <a:rPr lang="lv-LV" sz="2400" dirty="0" smtClean="0"/>
            </a:br>
            <a:r>
              <a:rPr lang="lv-LV" sz="2400" dirty="0" smtClean="0"/>
              <a:t> 	</a:t>
            </a:r>
            <a:r>
              <a:rPr lang="lv-LV" sz="2400" u="sng" dirty="0" smtClean="0"/>
              <a:t>2014.gada interpretācijas 29/50-42</a:t>
            </a:r>
            <a:r>
              <a:rPr lang="lv-LV" sz="2400" dirty="0" smtClean="0"/>
              <a:t>:</a:t>
            </a:r>
            <a:br>
              <a:rPr lang="lv-LV" sz="2400" dirty="0" smtClean="0"/>
            </a:br>
            <a:r>
              <a:rPr lang="lv-LV" sz="2400" dirty="0" smtClean="0"/>
              <a:t/>
            </a:r>
            <a:br>
              <a:rPr lang="lv-LV" sz="2400" dirty="0" smtClean="0"/>
            </a:br>
            <a:r>
              <a:rPr lang="lv-LV" sz="2400" dirty="0" smtClean="0"/>
              <a:t>	A1 izdara metienu pa grozu. Bumba iesprūst starp vairogu un stīpu. Alternatīvais iemetiens norāda  bumbu A komandai. 24 sekunžu pulkstenis rāda 8 sekundes.</a:t>
            </a:r>
            <a:br>
              <a:rPr lang="lv-LV" sz="2400" dirty="0" smtClean="0"/>
            </a:br>
            <a:r>
              <a:rPr lang="lv-LV" sz="2400" dirty="0" smtClean="0"/>
              <a:t/>
            </a:r>
            <a:br>
              <a:rPr lang="lv-LV" sz="2400" dirty="0" smtClean="0"/>
            </a:br>
            <a:r>
              <a:rPr lang="lv-LV" sz="2400" u="sng" dirty="0" smtClean="0"/>
              <a:t>Interpretācija –</a:t>
            </a:r>
            <a:r>
              <a:rPr lang="lv-LV" sz="2400" dirty="0" smtClean="0"/>
              <a:t> </a:t>
            </a:r>
            <a:r>
              <a:rPr lang="lv-LV" sz="2400" dirty="0" smtClean="0">
                <a:solidFill>
                  <a:srgbClr val="FF0000"/>
                </a:solidFill>
              </a:rPr>
              <a:t>Iemetiens A komandai no gala līnijas blakus (nevis zem) vairogam. Uzbrukumā A komandai paliek 8 sekundes uz 24 sekunžu pulksteņa.</a:t>
            </a:r>
            <a:r>
              <a:rPr lang="lv-LV" sz="2400" dirty="0" smtClean="0"/>
              <a:t/>
            </a:r>
            <a:br>
              <a:rPr lang="lv-LV" sz="2400" dirty="0" smtClean="0"/>
            </a:br>
            <a:endParaRPr lang="lv-LV" sz="2400" dirty="0">
              <a:solidFill>
                <a:schemeClr val="tx1"/>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2051644"/>
            <a:ext cx="8601075" cy="4320480"/>
          </a:xfrm>
        </p:spPr>
        <p:txBody>
          <a:bodyPr/>
          <a:lstStyle/>
          <a:p>
            <a:pPr algn="l" eaLnBrk="1" fontAlgn="auto" hangingPunct="1">
              <a:spcAft>
                <a:spcPts val="0"/>
              </a:spcAft>
              <a:defRPr/>
            </a:pPr>
            <a:r>
              <a:rPr lang="lv-LV" sz="2400" u="sng" dirty="0" smtClean="0"/>
              <a:t>Pants 4.3.2. </a:t>
            </a:r>
            <a:r>
              <a:rPr lang="lv-LV" sz="2400" dirty="0" smtClean="0"/>
              <a:t/>
            </a:r>
            <a:br>
              <a:rPr lang="lv-LV" sz="2400" dirty="0" smtClean="0"/>
            </a:br>
            <a:r>
              <a:rPr lang="lv-LV" sz="2400" dirty="0" smtClean="0"/>
              <a:t/>
            </a:r>
            <a:br>
              <a:rPr lang="lv-LV" sz="2400" dirty="0" smtClean="0"/>
            </a:br>
            <a:r>
              <a:rPr lang="lv-LV" sz="2400" dirty="0" smtClean="0"/>
              <a:t>2012. - komandām </a:t>
            </a:r>
            <a:r>
              <a:rPr lang="lv-LV" sz="2400" u="sng" dirty="0" smtClean="0"/>
              <a:t>jālieto</a:t>
            </a:r>
            <a:r>
              <a:rPr lang="lv-LV" sz="2400" dirty="0" smtClean="0"/>
              <a:t> numuri no </a:t>
            </a:r>
            <a:r>
              <a:rPr lang="lv-LV" sz="2400" u="sng" dirty="0" smtClean="0"/>
              <a:t>četri (4) līdz piecpadsmit (15). </a:t>
            </a:r>
            <a:r>
              <a:rPr lang="lv-LV" sz="2400" dirty="0" err="1" smtClean="0"/>
              <a:t>Nacionālājām</a:t>
            </a:r>
            <a:r>
              <a:rPr lang="lv-LV" sz="2400" dirty="0" smtClean="0"/>
              <a:t> </a:t>
            </a:r>
            <a:r>
              <a:rPr lang="lv-LV" sz="2400" u="sng" dirty="0" smtClean="0"/>
              <a:t>federācijām ir tiesības </a:t>
            </a:r>
            <a:r>
              <a:rPr lang="lv-LV" sz="2400" dirty="0" smtClean="0"/>
              <a:t>atļaut savās sacensībās lietot jebkādus numurus, kas sastāv maksimāli no diviem (2) cipariem.</a:t>
            </a:r>
            <a:br>
              <a:rPr lang="lv-LV" sz="2400" dirty="0" smtClean="0"/>
            </a:br>
            <a:r>
              <a:rPr lang="lv-LV" sz="2400" dirty="0" smtClean="0"/>
              <a:t/>
            </a:r>
            <a:br>
              <a:rPr lang="lv-LV" sz="2400" dirty="0" smtClean="0"/>
            </a:br>
            <a:r>
              <a:rPr lang="lv-LV" sz="2400" dirty="0" smtClean="0"/>
              <a:t>d) 2014. - </a:t>
            </a:r>
            <a:r>
              <a:rPr lang="lv-LV" sz="2400" u="sng" dirty="0" smtClean="0">
                <a:solidFill>
                  <a:srgbClr val="FF0000"/>
                </a:solidFill>
              </a:rPr>
              <a:t>komandām atļauts lietot numurus no 1 (viens) līdz 99 (deviņdesmit deviņi), ieskaitot numurus ‘’0’’ un ‘’00’’.</a:t>
            </a: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400600"/>
          </a:xfrm>
        </p:spPr>
        <p:txBody>
          <a:bodyPr/>
          <a:lstStyle/>
          <a:p>
            <a:pPr algn="l"/>
            <a:r>
              <a:rPr lang="lv-LV" sz="2400" dirty="0" smtClean="0"/>
              <a:t> Piemērs –</a:t>
            </a:r>
            <a:br>
              <a:rPr lang="lv-LV" sz="2400" dirty="0" smtClean="0"/>
            </a:br>
            <a:r>
              <a:rPr lang="lv-LV" sz="2400" dirty="0" smtClean="0"/>
              <a:t> </a:t>
            </a:r>
            <a:r>
              <a:rPr lang="lv-LV" sz="2400" u="sng" dirty="0" smtClean="0"/>
              <a:t>2014.gada interpretācijas 29/50-44</a:t>
            </a:r>
            <a:r>
              <a:rPr lang="lv-LV" sz="2400" dirty="0" smtClean="0"/>
              <a:t>:</a:t>
            </a:r>
            <a:br>
              <a:rPr lang="lv-LV" sz="2400" dirty="0" smtClean="0"/>
            </a:br>
            <a:r>
              <a:rPr lang="lv-LV" sz="2400" dirty="0" smtClean="0"/>
              <a:t/>
            </a:r>
            <a:br>
              <a:rPr lang="lv-LV" sz="2400" dirty="0" smtClean="0"/>
            </a:br>
            <a:r>
              <a:rPr lang="lv-LV" sz="2400" dirty="0" smtClean="0"/>
              <a:t/>
            </a:r>
            <a:br>
              <a:rPr lang="lv-LV" sz="2400" dirty="0" smtClean="0"/>
            </a:br>
            <a:r>
              <a:rPr lang="lv-LV" sz="2400" dirty="0" smtClean="0"/>
              <a:t>	Pēc tam, kad A1 izcīna atlecošo bumbu aizsardzībā un vēlas izdarīt piespēli A2 uzbrukuma zonā,  B1 izsit bumbu no A1 rokām. Bumba pieskaras stīpai un to notver B2.</a:t>
            </a:r>
            <a:br>
              <a:rPr lang="lv-LV" sz="2400" dirty="0" smtClean="0"/>
            </a:br>
            <a:r>
              <a:rPr lang="lv-LV" sz="2400" dirty="0" smtClean="0"/>
              <a:t/>
            </a:r>
            <a:br>
              <a:rPr lang="lv-LV" sz="2400" dirty="0" smtClean="0"/>
            </a:br>
            <a:r>
              <a:rPr lang="lv-LV" sz="2400" u="sng" dirty="0" err="1" smtClean="0"/>
              <a:t>Interpertācija</a:t>
            </a:r>
            <a:r>
              <a:rPr lang="lv-LV" sz="2400" u="sng" dirty="0" smtClean="0"/>
              <a:t> </a:t>
            </a:r>
            <a:r>
              <a:rPr lang="lv-LV" sz="2400" u="sng" dirty="0" smtClean="0">
                <a:solidFill>
                  <a:srgbClr val="FF0000"/>
                </a:solidFill>
              </a:rPr>
              <a:t>– </a:t>
            </a:r>
            <a:r>
              <a:rPr lang="lv-LV" sz="2400" dirty="0" smtClean="0">
                <a:solidFill>
                  <a:srgbClr val="FF0000"/>
                </a:solidFill>
              </a:rPr>
              <a:t>Uzbrukuma pulkstenis uz 24 sekunžu pulksteņa jāatjauno uz 24 (divdesmit četrām) sekundēm, jo bumba nebija tās pašas bumbas kontrolē, kas kontrolēja to pirms bumba pieskārās stīpai.</a:t>
            </a: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040560"/>
          </a:xfrm>
        </p:spPr>
        <p:txBody>
          <a:bodyPr/>
          <a:lstStyle/>
          <a:p>
            <a:pPr algn="l"/>
            <a:r>
              <a:rPr lang="lv-LV" sz="2400" dirty="0" smtClean="0"/>
              <a:t>Piemērs – </a:t>
            </a:r>
            <a:br>
              <a:rPr lang="lv-LV" sz="2400" dirty="0" smtClean="0"/>
            </a:br>
            <a:r>
              <a:rPr lang="lv-LV" sz="2400" u="sng" dirty="0" smtClean="0"/>
              <a:t>2014.gada interpretācijas 29/50-37</a:t>
            </a:r>
            <a:br>
              <a:rPr lang="lv-LV" sz="2400" u="sng" dirty="0" smtClean="0"/>
            </a:br>
            <a:r>
              <a:rPr lang="lv-LV" sz="2400" dirty="0" smtClean="0"/>
              <a:t/>
            </a:r>
            <a:br>
              <a:rPr lang="lv-LV" sz="2400" dirty="0" smtClean="0"/>
            </a:br>
            <a:r>
              <a:rPr lang="lv-LV" sz="2400" dirty="0" smtClean="0"/>
              <a:t>	Līdz ar 24 sekunžu beigām uzbrukumā,  A1 apzināti met bumbu groza virzienā, lai atjaunotu uzbrukuma laiku. </a:t>
            </a:r>
            <a:br>
              <a:rPr lang="lv-LV" sz="2400" dirty="0" smtClean="0"/>
            </a:br>
            <a:r>
              <a:rPr lang="lv-LV" sz="2400" dirty="0" smtClean="0"/>
              <a:t> Bumba pieskaras stīpai, atlecošo bumbu autā izsit B2 un bumba atstāj laukumu A komandas aizsardzības zonā.</a:t>
            </a:r>
            <a:br>
              <a:rPr lang="lv-LV" sz="2400" dirty="0" smtClean="0"/>
            </a:br>
            <a:r>
              <a:rPr lang="lv-LV" sz="2400" dirty="0" smtClean="0"/>
              <a:t/>
            </a:r>
            <a:br>
              <a:rPr lang="lv-LV" sz="2400" dirty="0" smtClean="0"/>
            </a:br>
            <a:r>
              <a:rPr lang="lv-LV" sz="2400" u="sng" dirty="0" smtClean="0"/>
              <a:t>Interpretācija </a:t>
            </a:r>
            <a:r>
              <a:rPr lang="lv-LV" sz="2400" u="sng" dirty="0" smtClean="0">
                <a:solidFill>
                  <a:srgbClr val="FF0000"/>
                </a:solidFill>
              </a:rPr>
              <a:t>–</a:t>
            </a:r>
            <a:r>
              <a:rPr lang="lv-LV" sz="2400" dirty="0" smtClean="0">
                <a:solidFill>
                  <a:srgbClr val="FF0000"/>
                </a:solidFill>
              </a:rPr>
              <a:t> Iemetiens A komandai aizsardzības zonā no vietas, kur bumba atstāja laukumu. Uzbrukuma laiks uz 24 sekunžu pulksteņa jāatjauno uz 14 (četrpadsmit) sekundēm.</a:t>
            </a:r>
            <a:r>
              <a:rPr lang="lv-LV" sz="2400" dirty="0" smtClean="0"/>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40" y="1619597"/>
            <a:ext cx="8601075" cy="5256584"/>
          </a:xfrm>
        </p:spPr>
        <p:txBody>
          <a:bodyPr/>
          <a:lstStyle/>
          <a:p>
            <a:pPr algn="l"/>
            <a:r>
              <a:rPr lang="lv-LV" sz="2400" dirty="0" smtClean="0"/>
              <a:t>Pants 29.2.2 – </a:t>
            </a:r>
            <a:r>
              <a:rPr lang="lv-LV" sz="2400" u="sng" dirty="0" smtClean="0"/>
              <a:t/>
            </a:r>
            <a:br>
              <a:rPr lang="lv-LV" sz="2400" u="sng" dirty="0" smtClean="0"/>
            </a:br>
            <a:r>
              <a:rPr lang="lv-LV" sz="2400" u="sng" dirty="0" smtClean="0"/>
              <a:t>Divdesmit četras sekundes.</a:t>
            </a:r>
            <a:br>
              <a:rPr lang="lv-LV" sz="2400" u="sng" dirty="0" smtClean="0"/>
            </a:br>
            <a:r>
              <a:rPr lang="lv-LV" sz="2400" u="sng" dirty="0" smtClean="0"/>
              <a:t/>
            </a:r>
            <a:br>
              <a:rPr lang="lv-LV" sz="2400" u="sng" dirty="0" smtClean="0"/>
            </a:br>
            <a:r>
              <a:rPr lang="lv-LV" sz="2400" u="sng" dirty="0" smtClean="0"/>
              <a:t>2012.-</a:t>
            </a:r>
            <a:br>
              <a:rPr lang="lv-LV" sz="2400" u="sng" dirty="0" smtClean="0"/>
            </a:br>
            <a:r>
              <a:rPr lang="lv-LV" sz="2400" dirty="0" smtClean="0"/>
              <a:t>	Ja uzbrukuma laika ierīce skan kļūdaini, kad komandai ir bumbas kontrole vai kad nevienai no komandām nav bumbas kontrole, signāls ir jāignorē, un spēle turpinās.</a:t>
            </a:r>
            <a:br>
              <a:rPr lang="lv-LV" sz="2400" dirty="0" smtClean="0"/>
            </a:br>
            <a:r>
              <a:rPr lang="lv-LV" sz="2400" dirty="0" smtClean="0"/>
              <a:t>	Tomēr, ja pēc tiesnešu uzskatiem komanda, kurai ir bumbas kontrole, ir nostādīta nepamatoti sliktākā pozīcijā, spēle jāaptur, uzbrukuma pulkstenis jākoriģē un bumba jāatdod atpakaļ tai pašai komandai. – </a:t>
            </a:r>
            <a:r>
              <a:rPr lang="lv-LV" sz="2400" u="sng" dirty="0" smtClean="0"/>
              <a:t>2014.gada noteikumos ir kā Pants 29.2.4.</a:t>
            </a:r>
            <a:br>
              <a:rPr lang="lv-LV" sz="2400" u="sng"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184576"/>
          </a:xfrm>
        </p:spPr>
        <p:txBody>
          <a:bodyPr/>
          <a:lstStyle/>
          <a:p>
            <a:pPr algn="l"/>
            <a:r>
              <a:rPr lang="lv-LV" sz="2400" dirty="0" smtClean="0"/>
              <a:t>Pants 30 – </a:t>
            </a:r>
            <a:r>
              <a:rPr lang="lv-LV" sz="2400" u="sng" dirty="0" smtClean="0"/>
              <a:t/>
            </a:r>
            <a:br>
              <a:rPr lang="lv-LV" sz="2400" u="sng" dirty="0" smtClean="0"/>
            </a:br>
            <a:r>
              <a:rPr lang="lv-LV" sz="2400" u="sng" dirty="0" smtClean="0"/>
              <a:t/>
            </a:r>
            <a:br>
              <a:rPr lang="lv-LV" sz="2400" u="sng" dirty="0" smtClean="0"/>
            </a:br>
            <a:r>
              <a:rPr lang="lv-LV" sz="2400" u="sng" dirty="0" smtClean="0"/>
              <a:t>Bumbas atgriešanās aizsardzības zonā. </a:t>
            </a:r>
            <a:br>
              <a:rPr lang="lv-LV" sz="2400" u="sng" dirty="0" smtClean="0"/>
            </a:br>
            <a:r>
              <a:rPr lang="lv-LV" sz="2400" u="sng" dirty="0" smtClean="0"/>
              <a:t/>
            </a:r>
            <a:br>
              <a:rPr lang="lv-LV" sz="2400" u="sng" dirty="0" smtClean="0"/>
            </a:br>
            <a:r>
              <a:rPr lang="lv-LV" sz="2400" u="sng" dirty="0" smtClean="0"/>
              <a:t>2012.-</a:t>
            </a:r>
            <a:br>
              <a:rPr lang="lv-LV" sz="2400" u="sng" dirty="0" smtClean="0"/>
            </a:br>
            <a:r>
              <a:rPr lang="lv-LV" sz="2400" u="sng" dirty="0" smtClean="0"/>
              <a:t>30.1 Definīcija. </a:t>
            </a:r>
            <a:br>
              <a:rPr lang="lv-LV" sz="2400" u="sng" dirty="0" smtClean="0"/>
            </a:br>
            <a:r>
              <a:rPr lang="lv-LV" sz="2400" dirty="0" smtClean="0"/>
              <a:t>30.1.1 Dzīvā bumba no komandas uzbrukuma zonas ieiet komandas aizsardzības zonā, kad: </a:t>
            </a:r>
            <a:br>
              <a:rPr lang="lv-LV" sz="2400" dirty="0" smtClean="0"/>
            </a:br>
            <a:r>
              <a:rPr lang="lv-LV" sz="2400" dirty="0" smtClean="0"/>
              <a:t>- Tā pieskaras aizsardzības zonai;</a:t>
            </a:r>
            <a:br>
              <a:rPr lang="lv-LV" sz="2400" dirty="0" smtClean="0"/>
            </a:br>
            <a:r>
              <a:rPr lang="lv-LV" sz="2400" dirty="0" smtClean="0"/>
              <a:t>- Bumba ir pieskārusies vai tai ir atļauti pieskāries jebkurš uzbrukuma spēlētājs, kura ķermeņa daļa ir kontaktā ar aizsardzības zonu; </a:t>
            </a:r>
            <a:br>
              <a:rPr lang="lv-LV" sz="2400" dirty="0" smtClean="0"/>
            </a:br>
            <a:r>
              <a:rPr lang="lv-LV" sz="2400" dirty="0" smtClean="0"/>
              <a:t>- Tā pieskaras tiesnesim, kura ķermeņa daļa ir kontaktā ar aizsardzības zonu;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328592"/>
          </a:xfrm>
        </p:spPr>
        <p:txBody>
          <a:bodyPr/>
          <a:lstStyle/>
          <a:p>
            <a:pPr algn="l"/>
            <a:r>
              <a:rPr lang="lv-LV" sz="2400" dirty="0" smtClean="0"/>
              <a:t>Pants 30 –</a:t>
            </a:r>
            <a:br>
              <a:rPr lang="lv-LV" sz="2400" dirty="0" smtClean="0"/>
            </a:br>
            <a:r>
              <a:rPr lang="lv-LV" sz="2400" dirty="0" smtClean="0"/>
              <a:t> </a:t>
            </a:r>
            <a:r>
              <a:rPr lang="lv-LV" sz="2400" u="sng" dirty="0" smtClean="0"/>
              <a:t>Bumbas atgriešanās aizsardzības zonā. </a:t>
            </a:r>
            <a:br>
              <a:rPr lang="lv-LV" sz="2400" u="sng" dirty="0" smtClean="0"/>
            </a:br>
            <a:r>
              <a:rPr lang="lv-LV" sz="2400" u="sng" dirty="0" smtClean="0"/>
              <a:t/>
            </a:r>
            <a:br>
              <a:rPr lang="lv-LV" sz="2400" u="sng" dirty="0" smtClean="0"/>
            </a:br>
            <a:r>
              <a:rPr lang="lv-LV" sz="2400" u="sng" dirty="0" smtClean="0"/>
              <a:t>2014.-</a:t>
            </a:r>
            <a:br>
              <a:rPr lang="lv-LV" sz="2400" u="sng" dirty="0" smtClean="0"/>
            </a:br>
            <a:r>
              <a:rPr lang="lv-LV" sz="2400" u="sng" dirty="0" smtClean="0"/>
              <a:t>30.1 Definīcija:</a:t>
            </a:r>
            <a:br>
              <a:rPr lang="lv-LV" sz="2400" u="sng" dirty="0" smtClean="0"/>
            </a:br>
            <a:r>
              <a:rPr lang="lv-LV" sz="2400" u="sng" dirty="0" smtClean="0"/>
              <a:t/>
            </a:r>
            <a:br>
              <a:rPr lang="lv-LV" sz="2400" u="sng" dirty="0" smtClean="0"/>
            </a:br>
            <a:r>
              <a:rPr lang="lv-LV" sz="2400" dirty="0" smtClean="0">
                <a:solidFill>
                  <a:srgbClr val="FF0000"/>
                </a:solidFill>
              </a:rPr>
              <a:t>30.1.1. – Komandai dzīvas bumbas kontrole uzbrukuma zonā ir tad:</a:t>
            </a:r>
            <a:br>
              <a:rPr lang="lv-LV" sz="2400" dirty="0" smtClean="0">
                <a:solidFill>
                  <a:srgbClr val="FF0000"/>
                </a:solidFill>
              </a:rPr>
            </a:br>
            <a:r>
              <a:rPr lang="lv-LV" sz="2400" dirty="0" smtClean="0">
                <a:solidFill>
                  <a:srgbClr val="FF0000"/>
                </a:solidFill>
              </a:rPr>
              <a:t>-Ja šīs komandas spēlētājs ir uzbrukuma zonā ar abām kājām uz grīdas, kamēr viņš tur, notver vai driblē bumbu uzbrukuma zonā vai</a:t>
            </a:r>
            <a:br>
              <a:rPr lang="lv-LV" sz="2400" dirty="0" smtClean="0">
                <a:solidFill>
                  <a:srgbClr val="FF0000"/>
                </a:solidFill>
              </a:rPr>
            </a:br>
            <a:r>
              <a:rPr lang="lv-LV" sz="2400" dirty="0" smtClean="0">
                <a:solidFill>
                  <a:srgbClr val="FF0000"/>
                </a:solidFill>
              </a:rPr>
              <a:t>-Ja bumba tiek piespēlēta starp komandas biedriem uzbrukuma zonā;</a:t>
            </a:r>
            <a:r>
              <a:rPr lang="lv-LV" sz="2400" dirty="0" smtClean="0"/>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256584"/>
          </a:xfrm>
        </p:spPr>
        <p:txBody>
          <a:bodyPr/>
          <a:lstStyle/>
          <a:p>
            <a:pPr algn="l"/>
            <a:r>
              <a:rPr lang="lv-LV" sz="2400" dirty="0" smtClean="0"/>
              <a:t>Pants 30 –</a:t>
            </a:r>
            <a:br>
              <a:rPr lang="lv-LV" sz="2400" dirty="0" smtClean="0"/>
            </a:br>
            <a:r>
              <a:rPr lang="lv-LV" sz="2400" dirty="0" smtClean="0"/>
              <a:t> </a:t>
            </a:r>
            <a:r>
              <a:rPr lang="lv-LV" sz="2400" u="sng" dirty="0" smtClean="0"/>
              <a:t>Bumbas atgriešanās aizsardzības zonā. </a:t>
            </a:r>
            <a:br>
              <a:rPr lang="lv-LV" sz="2400" u="sng" dirty="0" smtClean="0"/>
            </a:br>
            <a:r>
              <a:rPr lang="lv-LV" sz="2400" u="sng" dirty="0" smtClean="0"/>
              <a:t/>
            </a:r>
            <a:br>
              <a:rPr lang="lv-LV" sz="2400" u="sng" dirty="0" smtClean="0"/>
            </a:br>
            <a:r>
              <a:rPr lang="lv-LV" sz="2400" u="sng" dirty="0" smtClean="0"/>
              <a:t>2014.-</a:t>
            </a:r>
            <a:br>
              <a:rPr lang="lv-LV" sz="2400" u="sng" dirty="0" smtClean="0"/>
            </a:br>
            <a:r>
              <a:rPr lang="lv-LV" sz="2400" u="sng" dirty="0" smtClean="0"/>
              <a:t/>
            </a:r>
            <a:br>
              <a:rPr lang="lv-LV" sz="2400" u="sng" dirty="0" smtClean="0"/>
            </a:br>
            <a:r>
              <a:rPr lang="lv-LV" sz="2400" dirty="0" smtClean="0"/>
              <a:t>30.1.2. – </a:t>
            </a:r>
            <a:r>
              <a:rPr lang="lv-LV" sz="2400" dirty="0" smtClean="0">
                <a:solidFill>
                  <a:srgbClr val="FF0000"/>
                </a:solidFill>
              </a:rPr>
              <a:t>Komanda, kuras kontrolē ir dzīva bumba uzbrukuma zonā, ir neatļauti atgriezusi bumbu savā aizsardzības zonā, ja šīs komandas spēlētājs ir pēdējais, </a:t>
            </a:r>
            <a:br>
              <a:rPr lang="lv-LV" sz="2400" dirty="0" smtClean="0">
                <a:solidFill>
                  <a:srgbClr val="FF0000"/>
                </a:solidFill>
              </a:rPr>
            </a:br>
            <a:r>
              <a:rPr lang="lv-LV" sz="2400" dirty="0" smtClean="0">
                <a:solidFill>
                  <a:srgbClr val="FF0000"/>
                </a:solidFill>
              </a:rPr>
              <a:t>kurš pieskaras bumbai uzbrukuma zonā un bumba pirmā pieskaras tās pašas komandas spēlētājam:</a:t>
            </a:r>
            <a:br>
              <a:rPr lang="lv-LV" sz="2400" dirty="0" smtClean="0">
                <a:solidFill>
                  <a:srgbClr val="FF0000"/>
                </a:solidFill>
              </a:rPr>
            </a:br>
            <a:r>
              <a:rPr lang="lv-LV" sz="2400" dirty="0" smtClean="0">
                <a:solidFill>
                  <a:srgbClr val="FF0000"/>
                </a:solidFill>
              </a:rPr>
              <a:t/>
            </a:r>
            <a:br>
              <a:rPr lang="lv-LV" sz="2400" dirty="0" smtClean="0">
                <a:solidFill>
                  <a:srgbClr val="FF0000"/>
                </a:solidFill>
              </a:rPr>
            </a:br>
            <a:r>
              <a:rPr lang="lv-LV" sz="2400" dirty="0" smtClean="0">
                <a:solidFill>
                  <a:srgbClr val="FF0000"/>
                </a:solidFill>
              </a:rPr>
              <a:t>-kura jebkura ķermeņa daļa ir kontaktā ar aizsardzības zonu vai</a:t>
            </a:r>
            <a:br>
              <a:rPr lang="lv-LV" sz="2400" dirty="0" smtClean="0">
                <a:solidFill>
                  <a:srgbClr val="FF0000"/>
                </a:solidFill>
              </a:rPr>
            </a:br>
            <a:r>
              <a:rPr lang="lv-LV" sz="2400" dirty="0" smtClean="0">
                <a:solidFill>
                  <a:srgbClr val="FF0000"/>
                </a:solidFill>
              </a:rPr>
              <a:t>-pēc tam, kad bumba ir pieskārusies grīdai aizsardzības zonā.</a:t>
            </a:r>
            <a:r>
              <a:rPr lang="lv-LV" sz="2000" dirty="0" smtClean="0"/>
              <a:t/>
            </a:r>
            <a:br>
              <a:rPr lang="lv-LV" sz="20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256584"/>
          </a:xfrm>
        </p:spPr>
        <p:txBody>
          <a:bodyPr/>
          <a:lstStyle/>
          <a:p>
            <a:pPr algn="l"/>
            <a:r>
              <a:rPr lang="lv-LV" sz="2400" dirty="0" smtClean="0"/>
              <a:t>	Šie ierobežojumi attiecas uz visām situācijām komandas uzbrukuma zonā</a:t>
            </a:r>
            <a:r>
              <a:rPr lang="lv-LV" sz="2400" u="sng" dirty="0" smtClean="0"/>
              <a:t>, ieskaitot iemetienu. </a:t>
            </a:r>
            <a:br>
              <a:rPr lang="lv-LV" sz="2400" u="sng" dirty="0" smtClean="0"/>
            </a:br>
            <a:r>
              <a:rPr lang="lv-LV" sz="2400" u="sng" dirty="0" smtClean="0"/>
              <a:t/>
            </a:r>
            <a:br>
              <a:rPr lang="lv-LV" sz="2400" u="sng" dirty="0" smtClean="0"/>
            </a:br>
            <a:r>
              <a:rPr lang="lv-LV" sz="2400" dirty="0" smtClean="0"/>
              <a:t>	</a:t>
            </a:r>
            <a:r>
              <a:rPr lang="lv-LV" sz="2400" dirty="0" smtClean="0">
                <a:solidFill>
                  <a:srgbClr val="FF0000"/>
                </a:solidFill>
              </a:rPr>
              <a:t>Taču </a:t>
            </a:r>
            <a:r>
              <a:rPr lang="lv-LV" sz="2400" u="sng" dirty="0" smtClean="0">
                <a:solidFill>
                  <a:srgbClr val="FF0000"/>
                </a:solidFill>
              </a:rPr>
              <a:t>tas neattiecas uz situāciju</a:t>
            </a:r>
            <a:r>
              <a:rPr lang="lv-LV" sz="2400" dirty="0" smtClean="0">
                <a:solidFill>
                  <a:srgbClr val="FF0000"/>
                </a:solidFill>
              </a:rPr>
              <a:t>, kad spēlētājs, kurš </a:t>
            </a:r>
            <a:r>
              <a:rPr lang="lv-LV" sz="2400" u="sng" dirty="0" smtClean="0">
                <a:solidFill>
                  <a:srgbClr val="FF0000"/>
                </a:solidFill>
              </a:rPr>
              <a:t>atsperas no savas komandas uzbrukuma zonas</a:t>
            </a:r>
            <a:r>
              <a:rPr lang="lv-LV" sz="2400" dirty="0" smtClean="0">
                <a:solidFill>
                  <a:srgbClr val="FF0000"/>
                </a:solidFill>
              </a:rPr>
              <a:t>, atrodoties gaisā, iegūst jaunu bumbas kontroli un piezemējas </a:t>
            </a:r>
            <a:r>
              <a:rPr lang="lv-LV" sz="2400" u="sng" dirty="0" smtClean="0">
                <a:solidFill>
                  <a:srgbClr val="FF0000"/>
                </a:solidFill>
              </a:rPr>
              <a:t>ar bumbu rokās </a:t>
            </a:r>
            <a:r>
              <a:rPr lang="lv-LV" sz="2400" dirty="0" smtClean="0">
                <a:solidFill>
                  <a:srgbClr val="FF0000"/>
                </a:solidFill>
              </a:rPr>
              <a:t>savas komandas aizsardzības zonā.</a:t>
            </a:r>
            <a:br>
              <a:rPr lang="lv-LV" sz="2400" dirty="0" smtClean="0">
                <a:solidFill>
                  <a:srgbClr val="FF0000"/>
                </a:solidFill>
              </a:rPr>
            </a:b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p:nvPr>
        </p:nvSpPr>
        <p:spPr>
          <a:xfrm>
            <a:off x="741363" y="1619250"/>
            <a:ext cx="8601075" cy="5184775"/>
          </a:xfrm>
        </p:spPr>
        <p:txBody>
          <a:bodyPr/>
          <a:lstStyle/>
          <a:p>
            <a:pPr algn="l">
              <a:buFont typeface="Arial" charset="0"/>
              <a:buNone/>
              <a:defRPr/>
            </a:pPr>
            <a:r>
              <a:rPr lang="lv-LV" sz="2400" b="1" u="sng" dirty="0" smtClean="0"/>
              <a:t>Piemērs- </a:t>
            </a:r>
            <a:br>
              <a:rPr lang="lv-LV" sz="2400" b="1" u="sng" dirty="0" smtClean="0"/>
            </a:br>
            <a:r>
              <a:rPr lang="lv-LV" sz="2400" b="1" u="sng" dirty="0" smtClean="0"/>
              <a:t>2014.gada interpretācijas punkts 30-2</a:t>
            </a:r>
            <a:br>
              <a:rPr lang="lv-LV" sz="2400" b="1" u="sng" dirty="0" smtClean="0"/>
            </a:br>
            <a:endParaRPr lang="lv-LV" sz="2400" b="1" u="sng" dirty="0" smtClean="0"/>
          </a:p>
          <a:p>
            <a:pPr algn="l">
              <a:buFont typeface="Arial" charset="0"/>
              <a:buNone/>
              <a:defRPr/>
            </a:pPr>
            <a:r>
              <a:rPr lang="lv-LV" sz="2400" dirty="0" smtClean="0"/>
              <a:t>	A1 no savas aizsardzības zonas piespēlē A2, kurš atrodas A komandas uzbrukuma zonā. B1, atspēries no uzbrukuma zonas, </a:t>
            </a:r>
            <a:r>
              <a:rPr lang="lv-LV" sz="2400" u="sng" dirty="0" smtClean="0"/>
              <a:t>noķer bumbu gaisā un piezemējas</a:t>
            </a:r>
            <a:r>
              <a:rPr lang="lv-LV" sz="2400" dirty="0" smtClean="0"/>
              <a:t>:</a:t>
            </a:r>
            <a:br>
              <a:rPr lang="lv-LV" sz="2400" dirty="0" smtClean="0"/>
            </a:br>
            <a:endParaRPr lang="lv-LV" sz="2400" dirty="0" smtClean="0"/>
          </a:p>
          <a:p>
            <a:pPr marL="514350" indent="-514350" algn="l">
              <a:buFont typeface="Arial" charset="0"/>
              <a:buAutoNum type="alphaLcParenR"/>
              <a:defRPr/>
            </a:pPr>
            <a:r>
              <a:rPr lang="lv-LV" sz="2400" dirty="0" smtClean="0"/>
              <a:t>Aizsardzības zonā ar abām kājām;</a:t>
            </a:r>
          </a:p>
          <a:p>
            <a:pPr marL="514350" indent="-514350" algn="l">
              <a:buFont typeface="Arial" charset="0"/>
              <a:buAutoNum type="alphaLcParenR"/>
              <a:defRPr/>
            </a:pPr>
            <a:r>
              <a:rPr lang="lv-LV" sz="2400" dirty="0" smtClean="0"/>
              <a:t>Ar vienu kāju aizsardzības zonā, otru – uzbrukuma;</a:t>
            </a:r>
          </a:p>
          <a:p>
            <a:pPr marL="514350" indent="-514350" algn="l">
              <a:buFont typeface="Arial" charset="0"/>
              <a:buAutoNum type="alphaLcParenR"/>
              <a:defRPr/>
            </a:pPr>
            <a:r>
              <a:rPr lang="lv-LV" sz="2400" dirty="0" smtClean="0"/>
              <a:t>Ar vienu kāju aizsardzības zonā, otru – uzbrukuma zonā un pēc tam izdara piespēli vai driblu uz aizsardzības zonu.</a:t>
            </a:r>
            <a:br>
              <a:rPr lang="lv-LV" sz="2400" dirty="0" smtClean="0"/>
            </a:br>
            <a:endParaRPr lang="lv-LV" sz="2400" dirty="0" smtClean="0"/>
          </a:p>
          <a:p>
            <a:pPr marL="514350" indent="-514350" algn="l">
              <a:buFont typeface="Arial" charset="0"/>
              <a:buNone/>
              <a:defRPr/>
            </a:pPr>
            <a:r>
              <a:rPr lang="lv-LV" sz="2400" b="1" u="sng" dirty="0" smtClean="0"/>
              <a:t>Interpretācija</a:t>
            </a:r>
            <a:r>
              <a:rPr lang="lv-LV" sz="2400" dirty="0" smtClean="0"/>
              <a:t> – </a:t>
            </a:r>
            <a:r>
              <a:rPr lang="lv-LV" sz="2400" dirty="0" smtClean="0">
                <a:solidFill>
                  <a:srgbClr val="FF0000"/>
                </a:solidFill>
              </a:rPr>
              <a:t>atļauta spēle.  B1 ir pirmais, kurš ieguvis jaunu B komandas bumbas kontroli. Visos gadījumos B1 atļauti atrodas savā aizsardzības zonā.</a:t>
            </a:r>
          </a:p>
        </p:txBody>
      </p:sp>
      <p:pic>
        <p:nvPicPr>
          <p:cNvPr id="4" name="Picture 3"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832" y="1619597"/>
            <a:ext cx="8601075" cy="5184576"/>
          </a:xfrm>
        </p:spPr>
        <p:txBody>
          <a:bodyPr/>
          <a:lstStyle/>
          <a:p>
            <a:pPr algn="l">
              <a:defRPr/>
            </a:pPr>
            <a:r>
              <a:rPr lang="lv-LV" sz="2400" u="sng" dirty="0" smtClean="0"/>
              <a:t>Piemērs </a:t>
            </a:r>
            <a:br>
              <a:rPr lang="lv-LV" sz="2400" u="sng" dirty="0" smtClean="0"/>
            </a:br>
            <a:r>
              <a:rPr lang="lv-LV" sz="2400" u="sng" dirty="0" smtClean="0"/>
              <a:t>2014.gada interpretācijas punkts 30-4</a:t>
            </a:r>
            <a:br>
              <a:rPr lang="lv-LV" sz="2400" u="sng" dirty="0" smtClean="0"/>
            </a:br>
            <a:r>
              <a:rPr lang="lv-LV" sz="2400" u="sng" dirty="0" smtClean="0"/>
              <a:t/>
            </a:r>
            <a:br>
              <a:rPr lang="lv-LV" sz="2400" u="sng" dirty="0" smtClean="0"/>
            </a:br>
            <a:r>
              <a:rPr lang="lv-LV" sz="2400" dirty="0" smtClean="0"/>
              <a:t>	Bumba nodota A1 </a:t>
            </a:r>
            <a:r>
              <a:rPr lang="lv-LV" sz="2400" u="sng" dirty="0" smtClean="0"/>
              <a:t>iemetienam</a:t>
            </a:r>
            <a:r>
              <a:rPr lang="lv-LV" sz="2400" dirty="0" smtClean="0"/>
              <a:t> A komandas uzbrukuma zonā. A1 izdara piespēli A2, kurš, atsperoties no uzbrukuma zonas, noķer bumbu gaisā un piezemējas:</a:t>
            </a:r>
            <a:br>
              <a:rPr lang="lv-LV" sz="2400" dirty="0" smtClean="0"/>
            </a:br>
            <a:r>
              <a:rPr lang="lv-LV" sz="2400" dirty="0" smtClean="0"/>
              <a:t>-ar abām kājām aizsardzības zonā;</a:t>
            </a:r>
            <a:br>
              <a:rPr lang="lv-LV" sz="2400" dirty="0" smtClean="0"/>
            </a:br>
            <a:r>
              <a:rPr lang="lv-LV" sz="2400" dirty="0" smtClean="0"/>
              <a:t>-ar vienu kāju uzbrukuma, ar otru – aizsardzības zonā;</a:t>
            </a:r>
            <a:br>
              <a:rPr lang="lv-LV" sz="2400" dirty="0" smtClean="0"/>
            </a:br>
            <a:r>
              <a:rPr lang="lv-LV" sz="2400" dirty="0" smtClean="0"/>
              <a:t>-ar vienu kāju aizsardzības zonā, otru – uzbrukuma zonā un pēc tam izdara piespēli vai </a:t>
            </a:r>
            <a:r>
              <a:rPr lang="lv-LV" sz="2400" dirty="0" err="1" smtClean="0"/>
              <a:t>driblu</a:t>
            </a:r>
            <a:r>
              <a:rPr lang="lv-LV" sz="2400" dirty="0" smtClean="0"/>
              <a:t> uz aizsardzības zonu.</a:t>
            </a:r>
            <a:br>
              <a:rPr lang="lv-LV" sz="2400" dirty="0" smtClean="0"/>
            </a:br>
            <a:r>
              <a:rPr lang="lv-LV" sz="2400" dirty="0" smtClean="0"/>
              <a:t/>
            </a:r>
            <a:br>
              <a:rPr lang="lv-LV" sz="2400" dirty="0" smtClean="0"/>
            </a:br>
            <a:r>
              <a:rPr lang="lv-LV" sz="2400" u="sng" dirty="0" smtClean="0"/>
              <a:t>Interpretācija</a:t>
            </a:r>
            <a:r>
              <a:rPr lang="lv-LV" sz="2400" dirty="0" smtClean="0"/>
              <a:t> – </a:t>
            </a:r>
            <a:r>
              <a:rPr lang="lv-LV" sz="2400" dirty="0" smtClean="0">
                <a:solidFill>
                  <a:srgbClr val="FF0000"/>
                </a:solidFill>
              </a:rPr>
              <a:t>visos gadījumos pārkāpums, jo A1 ieguva bumbas kontroli A komandas uzbrukuma zonā pirms A2 to atļauti notvēra un piezemējās aizsardzības zonā. Visos gadījumos A2 ‘’centra auta’’ pārkāpums.</a:t>
            </a:r>
            <a:r>
              <a:rPr lang="lv-LV" sz="2400" dirty="0" smtClean="0"/>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112568"/>
          </a:xfrm>
        </p:spPr>
        <p:txBody>
          <a:bodyPr/>
          <a:lstStyle/>
          <a:p>
            <a:pPr algn="l">
              <a:defRPr/>
            </a:pPr>
            <a:r>
              <a:rPr lang="lv-LV" sz="2400" u="sng" dirty="0" smtClean="0"/>
              <a:t>Piemērs </a:t>
            </a:r>
            <a:br>
              <a:rPr lang="lv-LV" sz="2400" u="sng" dirty="0" smtClean="0"/>
            </a:br>
            <a:r>
              <a:rPr lang="lv-LV" sz="2400" u="sng" dirty="0" smtClean="0"/>
              <a:t>2014.gada interpretācijas punkts 30-5.</a:t>
            </a:r>
            <a:br>
              <a:rPr lang="lv-LV" sz="2400" u="sng" dirty="0" smtClean="0"/>
            </a:br>
            <a:r>
              <a:rPr lang="lv-LV" sz="2400" u="sng" dirty="0" smtClean="0"/>
              <a:t/>
            </a:r>
            <a:br>
              <a:rPr lang="lv-LV" sz="2400" u="sng" dirty="0" smtClean="0"/>
            </a:br>
            <a:r>
              <a:rPr lang="lv-LV" sz="2400" dirty="0" smtClean="0"/>
              <a:t>	A1 ir saņēmis bumbu, lai izpildītu alternatīvo iemetienu uzsākot otro ceturtdaļu. A1 piespēlē bumbu A2, kurš atspēries no uzbrukuma zonas, notver bumbu gaisā un piezemējas:</a:t>
            </a:r>
            <a:br>
              <a:rPr lang="lv-LV" sz="2400" dirty="0" smtClean="0"/>
            </a:br>
            <a:r>
              <a:rPr lang="lv-LV" sz="2400" dirty="0" smtClean="0"/>
              <a:t>-ar abām kājām aizsardzības zonā;</a:t>
            </a:r>
            <a:br>
              <a:rPr lang="lv-LV" sz="2400" dirty="0" smtClean="0"/>
            </a:br>
            <a:r>
              <a:rPr lang="lv-LV" sz="2400" dirty="0" smtClean="0"/>
              <a:t>-ar vienu kāju uzbrukuma, otru kāju – aizsardzības zonā;</a:t>
            </a:r>
            <a:br>
              <a:rPr lang="lv-LV" sz="2400" dirty="0" smtClean="0"/>
            </a:br>
            <a:r>
              <a:rPr lang="lv-LV" sz="2400" dirty="0" smtClean="0"/>
              <a:t>-ar vienu kāju aizsardzības zonā, otru kāju– uzbrukuma zonā un pēc tam izdara piespēli vai </a:t>
            </a:r>
            <a:r>
              <a:rPr lang="lv-LV" sz="2400" dirty="0" err="1" smtClean="0"/>
              <a:t>driblu</a:t>
            </a:r>
            <a:r>
              <a:rPr lang="lv-LV" sz="2400" dirty="0" smtClean="0"/>
              <a:t> uz savu aizsardzības zonu.</a:t>
            </a:r>
            <a:br>
              <a:rPr lang="lv-LV" sz="2400" dirty="0" smtClean="0"/>
            </a:br>
            <a:r>
              <a:rPr lang="lv-LV" sz="2400" u="sng" dirty="0" smtClean="0"/>
              <a:t>Interpretācija – </a:t>
            </a:r>
            <a:r>
              <a:rPr lang="lv-LV" sz="2400" dirty="0" smtClean="0">
                <a:solidFill>
                  <a:srgbClr val="FF0000"/>
                </a:solidFill>
              </a:rPr>
              <a:t>A komandas pārkāpums. A1 pirms iemetiena ir ieguvis A komandas bumbas kontroli. A2 atsperoties no uzbrukuma zonas un notverot bumbu, iegūst bumbas kontroli uzbrukuma zonā, bet piezemējoties visos variantos ir atgriezis bumbu aizsardzības zonā.</a:t>
            </a:r>
            <a:r>
              <a:rPr lang="lv-LV" sz="2400" u="sng" dirty="0" smtClean="0"/>
              <a:t/>
            </a:r>
            <a:br>
              <a:rPr lang="lv-LV" sz="2400" u="sng"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472608"/>
          </a:xfrm>
        </p:spPr>
        <p:txBody>
          <a:bodyPr/>
          <a:lstStyle/>
          <a:p>
            <a:pPr algn="l" eaLnBrk="1" hangingPunct="1"/>
            <a:r>
              <a:rPr lang="lv-LV" sz="2400" b="0" dirty="0" smtClean="0"/>
              <a:t>	</a:t>
            </a:r>
            <a:r>
              <a:rPr lang="lv-LV" sz="2400" u="sng" dirty="0" smtClean="0"/>
              <a:t>Pants 5.-  </a:t>
            </a:r>
            <a:br>
              <a:rPr lang="lv-LV" sz="2400" u="sng" dirty="0" smtClean="0"/>
            </a:br>
            <a:r>
              <a:rPr lang="lv-LV" sz="2400" u="sng" dirty="0" smtClean="0"/>
              <a:t>Spēlētāji (</a:t>
            </a:r>
            <a:r>
              <a:rPr lang="lv-LV" sz="2400" u="sng" dirty="0" err="1" smtClean="0"/>
              <a:t>Players</a:t>
            </a:r>
            <a:r>
              <a:rPr lang="lv-LV" sz="2400" u="sng" dirty="0" smtClean="0"/>
              <a:t>): Trauma (</a:t>
            </a:r>
            <a:r>
              <a:rPr lang="lv-LV" sz="2400" u="sng" dirty="0" err="1" smtClean="0"/>
              <a:t>Injury</a:t>
            </a:r>
            <a:r>
              <a:rPr lang="lv-LV" sz="2400" u="sng" dirty="0" smtClean="0"/>
              <a:t>)</a:t>
            </a:r>
            <a:r>
              <a:rPr lang="lv-LV" sz="2400" dirty="0" smtClean="0"/>
              <a:t/>
            </a:r>
            <a:br>
              <a:rPr lang="lv-LV" sz="2400" dirty="0" smtClean="0"/>
            </a:br>
            <a:r>
              <a:rPr lang="lv-LV" sz="2400" dirty="0" smtClean="0"/>
              <a:t/>
            </a:r>
            <a:br>
              <a:rPr lang="lv-LV" sz="2400" dirty="0" smtClean="0"/>
            </a:br>
            <a:r>
              <a:rPr lang="lv-LV" sz="2400" dirty="0" smtClean="0"/>
              <a:t>Izmaiņas pantā 5.4.</a:t>
            </a:r>
            <a:br>
              <a:rPr lang="lv-LV" sz="2400" dirty="0" smtClean="0"/>
            </a:br>
            <a:r>
              <a:rPr lang="lv-LV" sz="2400" dirty="0" smtClean="0"/>
              <a:t/>
            </a:r>
            <a:br>
              <a:rPr lang="lv-LV" sz="2400" dirty="0" smtClean="0"/>
            </a:br>
            <a:r>
              <a:rPr lang="lv-LV" sz="2400" dirty="0" smtClean="0"/>
              <a:t>2012. -</a:t>
            </a:r>
            <a:r>
              <a:rPr lang="lv-LV" sz="2000" dirty="0" smtClean="0"/>
              <a:t> </a:t>
            </a:r>
            <a:r>
              <a:rPr lang="lv-LV" sz="2400" dirty="0" smtClean="0"/>
              <a:t>Komandas līdzdalībnieki (rezervisti, trenera palīgi, menedžeris, ārsts) drīkst uznākt laukumā  ar tiesneša atļauju, lai rūpētos par traumēto spēlētāju, pirms viņš ir nomainīts;</a:t>
            </a:r>
            <a:br>
              <a:rPr lang="lv-LV" sz="2400" dirty="0" smtClean="0"/>
            </a:br>
            <a:r>
              <a:rPr lang="lv-LV" sz="2400" dirty="0" smtClean="0"/>
              <a:t/>
            </a:r>
            <a:br>
              <a:rPr lang="lv-LV" sz="2400" dirty="0" smtClean="0"/>
            </a:br>
            <a:r>
              <a:rPr lang="lv-LV" sz="2400" dirty="0" smtClean="0"/>
              <a:t>2014. - </a:t>
            </a:r>
            <a:r>
              <a:rPr lang="lv-LV" sz="2400" dirty="0" smtClean="0">
                <a:solidFill>
                  <a:srgbClr val="FF0000"/>
                </a:solidFill>
              </a:rPr>
              <a:t>Komandas līdzdalībnieki (rezervisti, trenera palīgi, menedžeris, ārsts) drīkst uznākt laukumā </a:t>
            </a:r>
            <a:r>
              <a:rPr lang="lv-LV" sz="2400" u="sng" dirty="0" smtClean="0">
                <a:solidFill>
                  <a:srgbClr val="FF0000"/>
                </a:solidFill>
              </a:rPr>
              <a:t>tikai ar tiesneša atļauju</a:t>
            </a:r>
            <a:r>
              <a:rPr lang="lv-LV" sz="2400" dirty="0" smtClean="0">
                <a:solidFill>
                  <a:srgbClr val="FF0000"/>
                </a:solidFill>
              </a:rPr>
              <a:t>, lai rūpētos par traumēto spēlētāju, pirms viņš ir nomainīts</a:t>
            </a:r>
            <a:r>
              <a:rPr lang="lv-LV" sz="2000" dirty="0" smtClean="0"/>
              <a:t>.</a:t>
            </a:r>
            <a:br>
              <a:rPr lang="lv-LV" sz="2000" dirty="0" smtClean="0"/>
            </a:br>
            <a:endParaRPr lang="lv-LV" sz="1800" b="0" dirty="0">
              <a:solidFill>
                <a:schemeClr val="tx1"/>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328592"/>
          </a:xfrm>
        </p:spPr>
        <p:txBody>
          <a:bodyPr/>
          <a:lstStyle/>
          <a:p>
            <a:pPr algn="l"/>
            <a:r>
              <a:rPr lang="lv-LV" sz="2400" u="sng" dirty="0" smtClean="0"/>
              <a:t/>
            </a:r>
            <a:br>
              <a:rPr lang="lv-LV" sz="2400" u="sng" dirty="0" smtClean="0"/>
            </a:br>
            <a:r>
              <a:rPr lang="lv-LV" sz="2400" dirty="0" smtClean="0"/>
              <a:t>Pants 33.10.</a:t>
            </a:r>
            <a:r>
              <a:rPr lang="lv-LV" sz="2400" u="sng" dirty="0" smtClean="0"/>
              <a:t/>
            </a:r>
            <a:br>
              <a:rPr lang="lv-LV" sz="2400" u="sng" dirty="0" smtClean="0"/>
            </a:br>
            <a:r>
              <a:rPr lang="lv-LV" sz="2400" u="sng" dirty="0" smtClean="0"/>
              <a:t>Pusaplis (no-</a:t>
            </a:r>
            <a:r>
              <a:rPr lang="lv-LV" sz="2400" u="sng" dirty="0" err="1" smtClean="0"/>
              <a:t>charge</a:t>
            </a:r>
            <a:r>
              <a:rPr lang="lv-LV" sz="2400" u="sng" dirty="0" smtClean="0"/>
              <a:t> </a:t>
            </a:r>
            <a:r>
              <a:rPr lang="lv-LV" sz="2400" u="sng" dirty="0" err="1" smtClean="0"/>
              <a:t>semi-circle</a:t>
            </a:r>
            <a:r>
              <a:rPr lang="lv-LV" sz="2400" u="sng" dirty="0" smtClean="0"/>
              <a:t> </a:t>
            </a:r>
            <a:r>
              <a:rPr lang="lv-LV" sz="2400" u="sng" dirty="0" err="1" smtClean="0"/>
              <a:t>areas</a:t>
            </a:r>
            <a:r>
              <a:rPr lang="lv-LV" sz="2400" u="sng" dirty="0" smtClean="0"/>
              <a:t>).</a:t>
            </a:r>
            <a:br>
              <a:rPr lang="lv-LV" sz="2400" u="sng" dirty="0" smtClean="0"/>
            </a:br>
            <a:r>
              <a:rPr lang="lv-LV" sz="2400" dirty="0" smtClean="0"/>
              <a:t/>
            </a:r>
            <a:br>
              <a:rPr lang="lv-LV" sz="2400" dirty="0" smtClean="0"/>
            </a:br>
            <a:r>
              <a:rPr lang="lv-LV" sz="2400" dirty="0" smtClean="0"/>
              <a:t>	Pusaplis ir uzzīmēts uz laukuma, lai noteiktu specifisku vietu laukumā, kurā var interpretēt bloka/uzbrukuma situācijas zem groza.    Jebkura caurgājiena laikā, kad uzbrucējs, kurš atrodas gaisā  un izraisa kontaktu ar aizsardzības spēlētāju, kurš atrodas pusaplī, nav jāfiksē uzbrukuma piezīme, izņemot gadījumus, ja uzbrucējs neatļauti pielieto rokas, kājas vai ķermeni. </a:t>
            </a:r>
            <a:br>
              <a:rPr lang="lv-LV" sz="2400" dirty="0" smtClean="0"/>
            </a:br>
            <a:r>
              <a:rPr lang="lv-LV" sz="2400" dirty="0" smtClean="0"/>
              <a:t>Šie noteikumi ir spēkā, ja:</a:t>
            </a:r>
            <a:br>
              <a:rPr lang="lv-LV" sz="2400" dirty="0" smtClean="0"/>
            </a:br>
            <a:r>
              <a:rPr lang="lv-LV" sz="2400" dirty="0" smtClean="0"/>
              <a:t>- uzbrukuma spēlētājs ir gaisā un kontrolē bumbu, un </a:t>
            </a:r>
            <a:br>
              <a:rPr lang="lv-LV" sz="2400" dirty="0" smtClean="0"/>
            </a:br>
            <a:r>
              <a:rPr lang="lv-LV" sz="2400" dirty="0" smtClean="0"/>
              <a:t>- viņš mēģina izdarīt metienu pa grozu vai piespēlēt bumbu, un </a:t>
            </a:r>
            <a:br>
              <a:rPr lang="lv-LV" sz="2400" dirty="0" smtClean="0"/>
            </a:br>
            <a:r>
              <a:rPr lang="lv-LV" sz="2400" u="sng" dirty="0" smtClean="0"/>
              <a:t> </a:t>
            </a:r>
            <a:r>
              <a:rPr lang="lv-LV" sz="2400" u="sng" dirty="0" smtClean="0">
                <a:solidFill>
                  <a:srgbClr val="FF0000"/>
                </a:solidFill>
              </a:rPr>
              <a:t>Aizsarga viena kāja vai abas ir kontaktā ar pusapļa laukumu vai abas kājas pusaplī.</a:t>
            </a:r>
            <a:r>
              <a:rPr lang="lv-LV" sz="2400" i="1" u="sng" dirty="0" smtClean="0"/>
              <a:t/>
            </a:r>
            <a:br>
              <a:rPr lang="lv-LV" sz="2400" i="1" u="sng"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792088"/>
          </a:xfrm>
        </p:spPr>
        <p:txBody>
          <a:bodyPr/>
          <a:lstStyle/>
          <a:p>
            <a:r>
              <a:rPr lang="lv-LV" sz="2400" dirty="0" smtClean="0"/>
              <a:t>Spēlētāja atrašanās iekšpus/ārpus pusapļa laukuma.</a:t>
            </a:r>
            <a:endParaRPr lang="lv-LV" sz="2400" dirty="0"/>
          </a:p>
        </p:txBody>
      </p:sp>
      <p:pic>
        <p:nvPicPr>
          <p:cNvPr id="3" name="Picture 2"/>
          <p:cNvPicPr>
            <a:picLocks noChangeAspect="1" noChangeArrowheads="1"/>
          </p:cNvPicPr>
          <p:nvPr/>
        </p:nvPicPr>
        <p:blipFill>
          <a:blip r:embed="rId2" cstate="print"/>
          <a:srcRect/>
          <a:stretch>
            <a:fillRect/>
          </a:stretch>
        </p:blipFill>
        <p:spPr>
          <a:xfrm>
            <a:off x="719832" y="2843733"/>
            <a:ext cx="9001000" cy="3600400"/>
          </a:xfrm>
          <a:prstGeom prst="rect">
            <a:avLst/>
          </a:prstGeom>
          <a:noFill/>
        </p:spPr>
      </p:pic>
      <p:pic>
        <p:nvPicPr>
          <p:cNvPr id="4" name="Picture 3" descr="H:\LJBL\LJBL 2013_2014\Logo LJBL.PNG"/>
          <p:cNvPicPr>
            <a:picLocks noChangeAspect="1" noChangeArrowheads="1"/>
          </p:cNvPicPr>
          <p:nvPr/>
        </p:nvPicPr>
        <p:blipFill>
          <a:blip r:embed="rId3"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184576"/>
          </a:xfrm>
        </p:spPr>
        <p:txBody>
          <a:bodyPr/>
          <a:lstStyle/>
          <a:p>
            <a:pPr algn="l"/>
            <a:r>
              <a:rPr lang="lv-LV" sz="2400" u="sng" dirty="0" smtClean="0"/>
              <a:t>2014.gada interpretācijas punkts 33-6</a:t>
            </a:r>
            <a:r>
              <a:rPr lang="lv-LV" sz="2400" dirty="0" smtClean="0"/>
              <a:t>:</a:t>
            </a:r>
            <a:br>
              <a:rPr lang="lv-LV" sz="2400" dirty="0" smtClean="0"/>
            </a:br>
            <a:r>
              <a:rPr lang="lv-LV" sz="2400" dirty="0" smtClean="0"/>
              <a:t/>
            </a:r>
            <a:br>
              <a:rPr lang="lv-LV" sz="2400" dirty="0" smtClean="0"/>
            </a:br>
            <a:r>
              <a:rPr lang="lv-LV" sz="2400" dirty="0" smtClean="0"/>
              <a:t>	A1 caurgājienā uz grozu ir uzsācis metiena fāzi . Metiena pa grozu vietā viņš, atrodoties gaisā, izdara piespēli A2, kurš atrodas laukuma stūrī.  Pēc piespēles A1 uztriecas B1, kurš </a:t>
            </a:r>
            <a:r>
              <a:rPr lang="lv-LV" sz="2400" u="sng" dirty="0" smtClean="0"/>
              <a:t>atrodas kontaktā ar pusapli </a:t>
            </a:r>
            <a:r>
              <a:rPr lang="lv-LV" sz="2400" dirty="0" smtClean="0"/>
              <a:t>zem sava groza.</a:t>
            </a:r>
            <a:br>
              <a:rPr lang="lv-LV" sz="2400" dirty="0" smtClean="0"/>
            </a:br>
            <a:r>
              <a:rPr lang="lv-LV" sz="2400" dirty="0" smtClean="0"/>
              <a:t/>
            </a:r>
            <a:br>
              <a:rPr lang="lv-LV" sz="2400" dirty="0" smtClean="0"/>
            </a:br>
            <a:r>
              <a:rPr lang="lv-LV" sz="2400" u="sng" dirty="0" smtClean="0"/>
              <a:t>INTERPRETĀCIJA:  </a:t>
            </a:r>
            <a:r>
              <a:rPr lang="lv-LV" sz="2400" dirty="0" smtClean="0">
                <a:solidFill>
                  <a:srgbClr val="FF0000"/>
                </a:solidFill>
              </a:rPr>
              <a:t>A1 atļauta darbība. Ir jāpielieto pusapļa noteikuma princips.</a:t>
            </a:r>
            <a:endParaRPr lang="lv-LV" sz="2400" u="sng" dirty="0" smtClean="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328592"/>
          </a:xfrm>
        </p:spPr>
        <p:txBody>
          <a:bodyPr/>
          <a:lstStyle/>
          <a:p>
            <a:pPr algn="l"/>
            <a:r>
              <a:rPr lang="lv-LV" sz="2400" dirty="0" smtClean="0"/>
              <a:t>Pants 36 </a:t>
            </a:r>
            <a:r>
              <a:rPr lang="lv-LV" sz="2400" u="sng" dirty="0" smtClean="0"/>
              <a:t>– </a:t>
            </a:r>
            <a:br>
              <a:rPr lang="lv-LV" sz="2400" u="sng" dirty="0" smtClean="0"/>
            </a:br>
            <a:r>
              <a:rPr lang="lv-LV" sz="2400" u="sng" dirty="0" smtClean="0"/>
              <a:t>Tehniskā piezīme</a:t>
            </a:r>
            <a:br>
              <a:rPr lang="lv-LV" sz="2400" u="sng" dirty="0" smtClean="0"/>
            </a:br>
            <a:r>
              <a:rPr lang="lv-LV" sz="2400" u="sng" dirty="0" smtClean="0"/>
              <a:t/>
            </a:r>
            <a:br>
              <a:rPr lang="lv-LV" sz="2400" u="sng" dirty="0" smtClean="0"/>
            </a:br>
            <a:r>
              <a:rPr lang="lv-LV" sz="2400" u="sng" dirty="0" smtClean="0"/>
              <a:t>2014.-</a:t>
            </a:r>
            <a:r>
              <a:rPr lang="lv-LV" sz="2400" dirty="0" smtClean="0"/>
              <a:t/>
            </a:r>
            <a:br>
              <a:rPr lang="lv-LV" sz="2400" dirty="0" smtClean="0"/>
            </a:br>
            <a:r>
              <a:rPr lang="lv-LV" sz="2400" dirty="0" smtClean="0"/>
              <a:t>Pants 36.3.3 – </a:t>
            </a:r>
            <a:r>
              <a:rPr lang="lv-LV" sz="2400" dirty="0" smtClean="0">
                <a:solidFill>
                  <a:srgbClr val="FF0000"/>
                </a:solidFill>
              </a:rPr>
              <a:t>Kad spēlētājs saņem (2) divas tehniskās piezīmes, viņš ir jādiskvalificē.</a:t>
            </a:r>
            <a:br>
              <a:rPr lang="lv-LV" sz="2400" dirty="0" smtClean="0">
                <a:solidFill>
                  <a:srgbClr val="FF0000"/>
                </a:solidFill>
              </a:rPr>
            </a:br>
            <a:r>
              <a:rPr lang="lv-LV" sz="2400" dirty="0" smtClean="0">
                <a:solidFill>
                  <a:srgbClr val="FF0000"/>
                </a:solidFill>
              </a:rPr>
              <a:t/>
            </a:r>
            <a:br>
              <a:rPr lang="lv-LV" sz="2400" dirty="0" smtClean="0">
                <a:solidFill>
                  <a:srgbClr val="FF0000"/>
                </a:solidFill>
              </a:rPr>
            </a:br>
            <a:r>
              <a:rPr lang="lv-LV" sz="2400" dirty="0" smtClean="0">
                <a:solidFill>
                  <a:srgbClr val="FF0000"/>
                </a:solidFill>
              </a:rPr>
              <a:t>	</a:t>
            </a:r>
            <a:r>
              <a:rPr lang="lv-LV" sz="2400" dirty="0" smtClean="0"/>
              <a:t>Ja spēlētājs tiek diskvalificēts saskaņā ar 36.3.3. pantu, tad tehniskā piezīme ir tā, par kuru jāizpilda soda sankcijas, bet nekādas papildus soda sankcijas par diskvalifikāciju nav jāpielieto.</a:t>
            </a:r>
            <a:br>
              <a:rPr lang="lv-LV" sz="2400" dirty="0" smtClean="0"/>
            </a:br>
            <a:r>
              <a:rPr lang="lv-LV" sz="2400" u="sng" dirty="0" smtClean="0"/>
              <a:t/>
            </a:r>
            <a:br>
              <a:rPr lang="lv-LV" sz="2400" u="sng" dirty="0" smtClean="0"/>
            </a:br>
            <a:r>
              <a:rPr lang="lv-LV" sz="2400" dirty="0" smtClean="0"/>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184576"/>
          </a:xfrm>
        </p:spPr>
        <p:txBody>
          <a:bodyPr/>
          <a:lstStyle/>
          <a:p>
            <a:pPr algn="l"/>
            <a:r>
              <a:rPr lang="lv-LV" sz="2400" dirty="0" smtClean="0"/>
              <a:t>Pants 36.3.4. (mainās panta nr., bet noteikums paliek nemainīgs) – </a:t>
            </a:r>
            <a:br>
              <a:rPr lang="lv-LV" sz="2400" dirty="0" smtClean="0"/>
            </a:br>
            <a:r>
              <a:rPr lang="lv-LV" sz="2400" dirty="0" smtClean="0"/>
              <a:t/>
            </a:r>
            <a:br>
              <a:rPr lang="lv-LV" sz="2400" dirty="0" smtClean="0"/>
            </a:br>
            <a:r>
              <a:rPr lang="lv-LV" sz="2400" dirty="0" smtClean="0"/>
              <a:t> </a:t>
            </a:r>
            <a:r>
              <a:rPr lang="lv-LV" sz="2400" dirty="0" smtClean="0">
                <a:solidFill>
                  <a:srgbClr val="FF0000"/>
                </a:solidFill>
              </a:rPr>
              <a:t>Treneris jādiskvalificē</a:t>
            </a:r>
            <a:r>
              <a:rPr lang="lv-LV" sz="2400" dirty="0" smtClean="0"/>
              <a:t>, kad:</a:t>
            </a:r>
            <a:br>
              <a:rPr lang="lv-LV" sz="2400" dirty="0" smtClean="0"/>
            </a:br>
            <a:r>
              <a:rPr lang="lv-LV" sz="2400" dirty="0" smtClean="0"/>
              <a:t>- viņam piešķirtas divas (2) tehniskas piezīmes (“C”) par personīgi viņa nesportisku darbību.</a:t>
            </a:r>
            <a:br>
              <a:rPr lang="lv-LV" sz="2400" dirty="0" smtClean="0"/>
            </a:br>
            <a:r>
              <a:rPr lang="lv-LV" sz="2400" dirty="0" smtClean="0"/>
              <a:t>- v</a:t>
            </a:r>
            <a:r>
              <a:rPr lang="pt-BR" sz="2400" dirty="0" smtClean="0"/>
              <a:t>iņam piešķirtas trīs (3) tehniskās piezīmes par trenera palīga, rezervistu vai komandas</a:t>
            </a:r>
            <a:br>
              <a:rPr lang="pt-BR" sz="2400" dirty="0" smtClean="0"/>
            </a:br>
            <a:r>
              <a:rPr lang="lv-LV" sz="2400" dirty="0" smtClean="0"/>
              <a:t>līdzdalībnieku nesportisku darbību, kuri atrodas uz komandas soliņa vai par trīs (3) tehnisko</a:t>
            </a:r>
            <a:br>
              <a:rPr lang="lv-LV" sz="2400" dirty="0" smtClean="0"/>
            </a:br>
            <a:r>
              <a:rPr lang="lv-LV" sz="2400" dirty="0" smtClean="0"/>
              <a:t>piezīmju kombināciju, kurā viena no tām piešķirta viņam personīgi (“C”).</a:t>
            </a: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040560"/>
          </a:xfrm>
        </p:spPr>
        <p:txBody>
          <a:bodyPr/>
          <a:lstStyle/>
          <a:p>
            <a:pPr algn="l"/>
            <a:r>
              <a:rPr lang="lv-LV" sz="2400" dirty="0" smtClean="0"/>
              <a:t>Pants 36.4.2 – </a:t>
            </a:r>
            <a:r>
              <a:rPr lang="lv-LV" sz="2400" u="sng" dirty="0" smtClean="0"/>
              <a:t/>
            </a:r>
            <a:br>
              <a:rPr lang="lv-LV" sz="2400" u="sng" dirty="0" smtClean="0"/>
            </a:br>
            <a:r>
              <a:rPr lang="lv-LV" sz="2400" u="sng" dirty="0" smtClean="0"/>
              <a:t>sods par tehnisko piezīmi:</a:t>
            </a:r>
            <a:br>
              <a:rPr lang="lv-LV" sz="2400" u="sng" dirty="0" smtClean="0"/>
            </a:br>
            <a:r>
              <a:rPr lang="lv-LV" sz="2400" u="sng" dirty="0" smtClean="0"/>
              <a:t/>
            </a:r>
            <a:br>
              <a:rPr lang="lv-LV" sz="2400" u="sng" dirty="0" smtClean="0"/>
            </a:br>
            <a:r>
              <a:rPr lang="lv-LV" sz="2400" dirty="0" smtClean="0"/>
              <a:t>Ja tehnisko piezīmi saņem:</a:t>
            </a:r>
            <a:br>
              <a:rPr lang="lv-LV" sz="2400" dirty="0" smtClean="0"/>
            </a:br>
            <a:r>
              <a:rPr lang="lv-LV" sz="2400" dirty="0" smtClean="0"/>
              <a:t>-spēlētājs, tehniskā piezīme jāpiešķir spēlētājam, un tā ir jāskaita kā viena no komandas piezīmēm.</a:t>
            </a:r>
            <a:br>
              <a:rPr lang="lv-LV" sz="2400" dirty="0" smtClean="0"/>
            </a:br>
            <a:r>
              <a:rPr lang="lv-LV" sz="2400" dirty="0" smtClean="0"/>
              <a:t>-treneris („C”), trenera palīgs („B”), rezervists („B”), izslēgts spēlētājs („B”) vai komandas līdzdalībnieks („B”), tehniskā piezīme jāpiešķir komandas trenerim un nav jāskaita kā viena no komandas piezīmēm.</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835621"/>
            <a:ext cx="8601075" cy="5040560"/>
          </a:xfrm>
        </p:spPr>
        <p:txBody>
          <a:bodyPr/>
          <a:lstStyle/>
          <a:p>
            <a:pPr algn="l"/>
            <a:r>
              <a:rPr lang="lv-LV" sz="2400" dirty="0" smtClean="0"/>
              <a:t>Pants 36.4.2 .</a:t>
            </a:r>
            <a:br>
              <a:rPr lang="lv-LV" sz="2400" dirty="0" smtClean="0"/>
            </a:br>
            <a:r>
              <a:rPr lang="lv-LV" sz="2400" dirty="0" smtClean="0"/>
              <a:t/>
            </a:r>
            <a:br>
              <a:rPr lang="lv-LV" sz="2400" dirty="0" smtClean="0"/>
            </a:br>
            <a:r>
              <a:rPr lang="lv-LV" sz="2400" dirty="0" smtClean="0"/>
              <a:t>	</a:t>
            </a:r>
            <a:r>
              <a:rPr lang="lv-LV" sz="2400" u="sng" dirty="0" smtClean="0">
                <a:solidFill>
                  <a:srgbClr val="FF0000"/>
                </a:solidFill>
              </a:rPr>
              <a:t>Viens (1) soda metiens </a:t>
            </a:r>
            <a:r>
              <a:rPr lang="lv-LV" sz="2400" dirty="0" smtClean="0">
                <a:solidFill>
                  <a:srgbClr val="FF0000"/>
                </a:solidFill>
              </a:rPr>
              <a:t>jāpiešķir pretinieku komandai, kam seko:</a:t>
            </a:r>
            <a:br>
              <a:rPr lang="lv-LV" sz="2400" dirty="0" smtClean="0">
                <a:solidFill>
                  <a:srgbClr val="FF0000"/>
                </a:solidFill>
              </a:rPr>
            </a:br>
            <a:r>
              <a:rPr lang="lv-LV" sz="2400" dirty="0" smtClean="0">
                <a:solidFill>
                  <a:srgbClr val="FF0000"/>
                </a:solidFill>
              </a:rPr>
              <a:t/>
            </a:r>
            <a:br>
              <a:rPr lang="lv-LV" sz="2400" dirty="0" smtClean="0">
                <a:solidFill>
                  <a:srgbClr val="FF0000"/>
                </a:solidFill>
              </a:rPr>
            </a:br>
            <a:r>
              <a:rPr lang="lv-LV" sz="2400" dirty="0" smtClean="0">
                <a:solidFill>
                  <a:srgbClr val="FF0000"/>
                </a:solidFill>
              </a:rPr>
              <a:t>- iemetiens no vietas ārpus laukuma pie centra līnijas, sekretariāta galdiņam laukuma pretējā</a:t>
            </a:r>
            <a:br>
              <a:rPr lang="lv-LV" sz="2400" dirty="0" smtClean="0">
                <a:solidFill>
                  <a:srgbClr val="FF0000"/>
                </a:solidFill>
              </a:rPr>
            </a:br>
            <a:r>
              <a:rPr lang="lv-LV" sz="2400" dirty="0" smtClean="0">
                <a:solidFill>
                  <a:srgbClr val="FF0000"/>
                </a:solidFill>
              </a:rPr>
              <a:t>pusē.</a:t>
            </a:r>
            <a:br>
              <a:rPr lang="lv-LV" sz="2400" dirty="0" smtClean="0">
                <a:solidFill>
                  <a:srgbClr val="FF0000"/>
                </a:solidFill>
              </a:rPr>
            </a:br>
            <a:r>
              <a:rPr lang="lv-LV" sz="2400" dirty="0" smtClean="0">
                <a:solidFill>
                  <a:srgbClr val="FF0000"/>
                </a:solidFill>
              </a:rPr>
              <a:t>- strīda bumbas izspēle laukuma centrā, sākoties pirmajai ceturtdaļai.</a:t>
            </a:r>
            <a:br>
              <a:rPr lang="lv-LV" sz="2400" dirty="0" smtClean="0">
                <a:solidFill>
                  <a:srgbClr val="FF0000"/>
                </a:solidFill>
              </a:rPr>
            </a:b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256584"/>
          </a:xfrm>
        </p:spPr>
        <p:txBody>
          <a:bodyPr/>
          <a:lstStyle/>
          <a:p>
            <a:pPr algn="l"/>
            <a:r>
              <a:rPr lang="lv-LV" sz="2400" u="sng" dirty="0" smtClean="0"/>
              <a:t>Piemērs-</a:t>
            </a:r>
            <a:br>
              <a:rPr lang="lv-LV" sz="2400" u="sng" dirty="0" smtClean="0"/>
            </a:br>
            <a:r>
              <a:rPr lang="lv-LV" sz="2400" u="sng" dirty="0" smtClean="0"/>
              <a:t>2014.gada Interpretācijas punkts 36-23:</a:t>
            </a:r>
            <a:br>
              <a:rPr lang="lv-LV" sz="2400" u="sng" dirty="0" smtClean="0"/>
            </a:br>
            <a:r>
              <a:rPr lang="lv-LV" sz="2400" u="sng" dirty="0" smtClean="0"/>
              <a:t/>
            </a:r>
            <a:br>
              <a:rPr lang="lv-LV" sz="2400" u="sng" dirty="0" smtClean="0"/>
            </a:br>
            <a:r>
              <a:rPr lang="lv-LV" sz="2400" dirty="0" smtClean="0"/>
              <a:t>	A1 saņem savu pirmo tehnisko piezīmi spēles pirmajā puslaikā par karāšanos groza stīpā. Otra tehniskā piezīme A1 tiek piešķirta otrajā puslaikā par nesportisku uzvedību.</a:t>
            </a:r>
            <a:br>
              <a:rPr lang="lv-LV" sz="2400" dirty="0" smtClean="0"/>
            </a:br>
            <a:r>
              <a:rPr lang="lv-LV" sz="2400" dirty="0" smtClean="0"/>
              <a:t/>
            </a:r>
            <a:br>
              <a:rPr lang="lv-LV" sz="2400" dirty="0" smtClean="0"/>
            </a:br>
            <a:r>
              <a:rPr lang="lv-LV" sz="2400" u="sng" dirty="0" smtClean="0"/>
              <a:t>Interpretācija – </a:t>
            </a:r>
            <a:r>
              <a:rPr lang="lv-LV" sz="2400" dirty="0" smtClean="0">
                <a:solidFill>
                  <a:srgbClr val="FF0000"/>
                </a:solidFill>
              </a:rPr>
              <a:t>A1 automātiski tiek diskvalificēts no turpmākās spēles un viņam jāatstāj laukums un jādodas uz ģērbtuvēm, vai, ja vēlas, drīkst doties prom no sporta arēnas. Tehniskā piezīme ir tā, par kuru jāizpilda soda sankcijas, bet nekādas papildus soda sankcijas par diskvalifikāciju nav jāpielieto. Spēles sekretārs ir atbildīgs par informācijas sniegšanu tiesnešiem sakarā ar 2 (divām) tehniskajām piezīmēm.</a:t>
            </a:r>
            <a:r>
              <a:rPr lang="lv-LV" sz="2400" u="sng" dirty="0" smtClean="0"/>
              <a:t/>
            </a:r>
            <a:br>
              <a:rPr lang="lv-LV" sz="2400" u="sng"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256584"/>
          </a:xfrm>
        </p:spPr>
        <p:txBody>
          <a:bodyPr/>
          <a:lstStyle/>
          <a:p>
            <a:pPr algn="l"/>
            <a:r>
              <a:rPr lang="lv-LV" sz="2400" dirty="0" smtClean="0"/>
              <a:t>Pants 37.-</a:t>
            </a:r>
            <a:br>
              <a:rPr lang="lv-LV" sz="2400" dirty="0" smtClean="0"/>
            </a:br>
            <a:r>
              <a:rPr lang="lv-LV" sz="2400" u="sng" dirty="0" smtClean="0"/>
              <a:t>Nesportiska piezīme.</a:t>
            </a:r>
            <a:r>
              <a:rPr lang="lv-LV" sz="2400" dirty="0" smtClean="0"/>
              <a:t/>
            </a:r>
            <a:br>
              <a:rPr lang="lv-LV" sz="2400" dirty="0" smtClean="0"/>
            </a:br>
            <a:r>
              <a:rPr lang="lv-LV" sz="2400" dirty="0" smtClean="0"/>
              <a:t/>
            </a:r>
            <a:br>
              <a:rPr lang="lv-LV" sz="2400" dirty="0" smtClean="0"/>
            </a:br>
            <a:r>
              <a:rPr lang="lv-LV" sz="2400" dirty="0" smtClean="0"/>
              <a:t>	Nesportiska piezīme ir </a:t>
            </a:r>
            <a:r>
              <a:rPr lang="lv-LV" sz="2400" u="sng" dirty="0" smtClean="0"/>
              <a:t>kontakta</a:t>
            </a:r>
            <a:r>
              <a:rPr lang="lv-LV" sz="2400" dirty="0" smtClean="0"/>
              <a:t> personīgā piezīme spēlētājam pēc tiesneša uzskatiem par mēģinājumu</a:t>
            </a:r>
            <a:br>
              <a:rPr lang="lv-LV" sz="2400" dirty="0" smtClean="0"/>
            </a:br>
            <a:r>
              <a:rPr lang="lv-LV" sz="2400" dirty="0" smtClean="0"/>
              <a:t>nespēlēt tieši uz bumbu, neievērojot noteikumu jēgu un nolikumu. </a:t>
            </a: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256584"/>
          </a:xfrm>
        </p:spPr>
        <p:txBody>
          <a:bodyPr/>
          <a:lstStyle/>
          <a:p>
            <a:pPr algn="l"/>
            <a:r>
              <a:rPr lang="lv-LV" sz="2400" dirty="0" smtClean="0"/>
              <a:t>	Pieņemot lēmumu par nesportisku piezīmi, tiesnešiem jāņem vērā sekojoši principi:</a:t>
            </a:r>
            <a:br>
              <a:rPr lang="lv-LV" sz="2400" dirty="0" smtClean="0"/>
            </a:br>
            <a:r>
              <a:rPr lang="lv-LV" sz="2400" dirty="0" smtClean="0"/>
              <a:t/>
            </a:r>
            <a:br>
              <a:rPr lang="lv-LV" sz="2400" dirty="0" smtClean="0"/>
            </a:br>
            <a:r>
              <a:rPr lang="lv-LV" sz="2400" dirty="0" smtClean="0"/>
              <a:t>- ja spēlētājs necenšas spēlēt uz bumbu un notiek kontakts, tā ir nesportiska piezīme.</a:t>
            </a:r>
            <a:br>
              <a:rPr lang="lv-LV" sz="2400" dirty="0" smtClean="0"/>
            </a:br>
            <a:r>
              <a:rPr lang="lv-LV" sz="2400" dirty="0" smtClean="0"/>
              <a:t>- ja spēlētājs cenšas spēlēt uz bumbu, bet izdara pārmērīgu stingru kontaktu (rupju piezīmi), tad šāds kontakts jāfiksē kā nesportisks.</a:t>
            </a:r>
            <a:br>
              <a:rPr lang="lv-LV" sz="2400" dirty="0" smtClean="0"/>
            </a:br>
            <a:r>
              <a:rPr lang="lv-LV" sz="2400" dirty="0" smtClean="0"/>
              <a:t>- ja mēģinot apturēt ātro uzbrukumu, aizsardzības spēlētājs izraisa kontaktu ar pretinieku komandas spēlētāju no </a:t>
            </a:r>
            <a:r>
              <a:rPr lang="lv-LV" sz="2400" u="sng" dirty="0" smtClean="0"/>
              <a:t>aizmugures vai sāniem</a:t>
            </a:r>
            <a:r>
              <a:rPr lang="lv-LV" sz="2400" dirty="0" smtClean="0"/>
              <a:t>, un, ja starp šo spēlētāju un aizsardzības komandas grozu nav neviena cita aizsardzības komandas spēlētāja, tad šāds kontakts jāfiksē</a:t>
            </a:r>
            <a:br>
              <a:rPr lang="lv-LV" sz="2400" dirty="0" smtClean="0"/>
            </a:br>
            <a:r>
              <a:rPr lang="lv-LV" sz="2400" dirty="0" smtClean="0"/>
              <a:t>kā nesportiska piezīme.</a:t>
            </a: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subTitle"/>
          </p:nvPr>
        </p:nvSpPr>
        <p:spPr>
          <a:xfrm>
            <a:off x="720725" y="1935163"/>
            <a:ext cx="8629650" cy="4978400"/>
          </a:xfrm>
          <a:ln/>
        </p:spPr>
        <p:txBody>
          <a:bodyPr/>
          <a:lstStyle/>
          <a:p>
            <a:pPr algn="l"/>
            <a:r>
              <a:rPr lang="en-GB" sz="1800" b="0" dirty="0">
                <a:solidFill>
                  <a:srgbClr val="000000"/>
                </a:solidFill>
                <a:cs typeface="Arial" charset="0"/>
              </a:rPr>
              <a:t>	</a:t>
            </a:r>
            <a:r>
              <a:rPr lang="lv-LV" sz="1800" b="0" dirty="0" smtClean="0">
                <a:solidFill>
                  <a:srgbClr val="000000"/>
                </a:solidFill>
                <a:cs typeface="Arial" charset="0"/>
              </a:rPr>
              <a:t>	</a:t>
            </a:r>
            <a:endParaRPr lang="lv-LV" sz="2400" u="sng" dirty="0" smtClean="0"/>
          </a:p>
          <a:p>
            <a:pPr algn="l">
              <a:buFont typeface="Arial" charset="0"/>
              <a:buNone/>
            </a:pPr>
            <a:r>
              <a:rPr lang="lv-LV" sz="2400" dirty="0" smtClean="0">
                <a:solidFill>
                  <a:schemeClr val="tx1"/>
                </a:solidFill>
              </a:rPr>
              <a:t>Pants 5.7.(papildinājums)-</a:t>
            </a:r>
          </a:p>
          <a:p>
            <a:pPr algn="l">
              <a:buFont typeface="Arial" charset="0"/>
              <a:buNone/>
            </a:pPr>
            <a:endParaRPr lang="lv-LV" sz="2400" dirty="0" smtClean="0"/>
          </a:p>
          <a:p>
            <a:pPr algn="l">
              <a:buFont typeface="Arial" charset="0"/>
              <a:buNone/>
            </a:pPr>
            <a:r>
              <a:rPr lang="lv-LV" sz="2400" dirty="0" smtClean="0">
                <a:solidFill>
                  <a:srgbClr val="FF0000"/>
                </a:solidFill>
              </a:rPr>
              <a:t>2014. - </a:t>
            </a:r>
            <a:r>
              <a:rPr lang="lv-LV" sz="2400" dirty="0" smtClean="0">
                <a:solidFill>
                  <a:schemeClr val="tx1"/>
                </a:solidFill>
              </a:rPr>
              <a:t>Traumu gadījumā drīkst nomainīt trenera atzīmētos sākuma sastāva spēlētāju/(-</a:t>
            </a:r>
            <a:r>
              <a:rPr lang="lv-LV" sz="2400" dirty="0" err="1" smtClean="0">
                <a:solidFill>
                  <a:schemeClr val="tx1"/>
                </a:solidFill>
              </a:rPr>
              <a:t>us</a:t>
            </a:r>
            <a:r>
              <a:rPr lang="lv-LV" sz="2400" dirty="0" smtClean="0">
                <a:solidFill>
                  <a:schemeClr val="tx1"/>
                </a:solidFill>
              </a:rPr>
              <a:t>).  Šajā gadījumā, ja pretinieki vēlas, viņi arī var nomainīt </a:t>
            </a:r>
            <a:r>
              <a:rPr lang="lv-LV" sz="2400" u="sng" dirty="0" smtClean="0">
                <a:solidFill>
                  <a:schemeClr val="tx1"/>
                </a:solidFill>
              </a:rPr>
              <a:t>to pašu spēlētāju skaitu. </a:t>
            </a:r>
          </a:p>
          <a:p>
            <a:pPr algn="l">
              <a:buFont typeface="Arial" charset="0"/>
              <a:buNone/>
            </a:pPr>
            <a:endParaRPr lang="lv-LV" sz="2400" u="sng" dirty="0" smtClean="0">
              <a:solidFill>
                <a:srgbClr val="FF0000"/>
              </a:solidFill>
            </a:endParaRPr>
          </a:p>
          <a:p>
            <a:pPr algn="l">
              <a:buFont typeface="Arial" charset="0"/>
              <a:buNone/>
            </a:pPr>
            <a:r>
              <a:rPr lang="lv-LV" sz="2400" dirty="0" smtClean="0">
                <a:solidFill>
                  <a:srgbClr val="FF0000"/>
                </a:solidFill>
              </a:rPr>
              <a:t>Spēlētāju/(-</a:t>
            </a:r>
            <a:r>
              <a:rPr lang="lv-LV" sz="2400" dirty="0" err="1" smtClean="0">
                <a:solidFill>
                  <a:srgbClr val="FF0000"/>
                </a:solidFill>
              </a:rPr>
              <a:t>us</a:t>
            </a:r>
            <a:r>
              <a:rPr lang="lv-LV" sz="2400" dirty="0" smtClean="0">
                <a:solidFill>
                  <a:srgbClr val="FF0000"/>
                </a:solidFill>
              </a:rPr>
              <a:t>), kurus treneris ir atzīmējis sākuma sastāvā (pirmajā pieciniekā) </a:t>
            </a:r>
            <a:r>
              <a:rPr lang="lv-LV" sz="2400" u="sng" dirty="0" smtClean="0">
                <a:solidFill>
                  <a:srgbClr val="FF0000"/>
                </a:solidFill>
              </a:rPr>
              <a:t>vai arī spēlētāju, kurš saņem palīdzību starp soda metieniem , </a:t>
            </a:r>
            <a:r>
              <a:rPr lang="lv-LV" sz="2400" dirty="0" smtClean="0">
                <a:solidFill>
                  <a:srgbClr val="FF0000"/>
                </a:solidFill>
              </a:rPr>
              <a:t>drīkst nomainīt traumas gadījumā. Šajā gadījumā, ja pretinieki vēlas, viņi arī var nomainīt </a:t>
            </a:r>
            <a:r>
              <a:rPr lang="lv-LV" sz="2400" u="sng" dirty="0" smtClean="0">
                <a:solidFill>
                  <a:srgbClr val="FF0000"/>
                </a:solidFill>
              </a:rPr>
              <a:t>to pašu spēlētāju skaitu</a:t>
            </a:r>
            <a:r>
              <a:rPr lang="lv-LV" sz="2400" dirty="0" smtClean="0">
                <a:solidFill>
                  <a:srgbClr val="FF0000"/>
                </a:solidFill>
              </a:rPr>
              <a:t>. </a:t>
            </a:r>
          </a:p>
        </p:txBody>
      </p:sp>
      <p:pic>
        <p:nvPicPr>
          <p:cNvPr id="3" name="Picture 2" descr="H:\LJBL\LJBL 2013_2014\Logo LJBL.PNG"/>
          <p:cNvPicPr>
            <a:picLocks noChangeAspect="1" noChangeArrowheads="1"/>
          </p:cNvPicPr>
          <p:nvPr/>
        </p:nvPicPr>
        <p:blipFill>
          <a:blip r:embed="rId3" cstate="print"/>
          <a:srcRect/>
          <a:stretch>
            <a:fillRect/>
          </a:stretch>
        </p:blipFill>
        <p:spPr bwMode="auto">
          <a:xfrm>
            <a:off x="287784" y="0"/>
            <a:ext cx="790685" cy="102884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184576"/>
          </a:xfrm>
        </p:spPr>
        <p:txBody>
          <a:bodyPr/>
          <a:lstStyle/>
          <a:p>
            <a:pPr algn="l"/>
            <a:r>
              <a:rPr lang="lv-LV" sz="2400" dirty="0" smtClean="0"/>
              <a:t>- aizsardzības komandas piezīme spēlētājam laukumā spēles ceturtās (4.) ceturtdaļas vai jebkura pagarinājuma </a:t>
            </a:r>
            <a:r>
              <a:rPr lang="lv-LV" sz="2400" u="sng" dirty="0" smtClean="0"/>
              <a:t>pēdējo divu (2) minūšu laikā, kad bumba ir ārpus laukuma </a:t>
            </a:r>
            <a:r>
              <a:rPr lang="lv-LV" sz="2400" dirty="0" smtClean="0"/>
              <a:t>pie</a:t>
            </a:r>
            <a:r>
              <a:rPr lang="lv-LV" sz="2400" u="sng" dirty="0" smtClean="0"/>
              <a:t> </a:t>
            </a:r>
            <a:r>
              <a:rPr lang="lv-LV" sz="2400" dirty="0" smtClean="0"/>
              <a:t>tiesneša vai nodota iemetienam uzbrucēju komandai un bumba joprojām ir iemetiena izpildītāja rokās, kad notiek piezīme.</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112568"/>
          </a:xfrm>
        </p:spPr>
        <p:txBody>
          <a:bodyPr/>
          <a:lstStyle/>
          <a:p>
            <a:pPr algn="l"/>
            <a:r>
              <a:rPr lang="lv-LV" sz="2400" dirty="0" smtClean="0"/>
              <a:t>Piemērs-</a:t>
            </a:r>
            <a:br>
              <a:rPr lang="lv-LV" sz="2400" dirty="0" smtClean="0"/>
            </a:br>
            <a:r>
              <a:rPr lang="lv-LV" sz="2400" u="sng" dirty="0" smtClean="0"/>
              <a:t>2014.gada interpretācijas punkts 37-2:</a:t>
            </a:r>
            <a:br>
              <a:rPr lang="lv-LV" sz="2400" u="sng" dirty="0" smtClean="0"/>
            </a:br>
            <a:r>
              <a:rPr lang="lv-LV" sz="2400" dirty="0" smtClean="0"/>
              <a:t/>
            </a:r>
            <a:br>
              <a:rPr lang="lv-LV" sz="2400" dirty="0" smtClean="0"/>
            </a:br>
            <a:r>
              <a:rPr lang="lv-LV" sz="2400" dirty="0" smtClean="0"/>
              <a:t> 	Uz spēles laika pulksteņa atlicis spēlēt 0:53 spēles pēdējā ceturtdaļā un bumba ir A1 rokās, lai izpildītu iemetienu, kad piezīme laukumā pret A2 tiek fiksēta B2.</a:t>
            </a:r>
            <a:br>
              <a:rPr lang="lv-LV" sz="2400" dirty="0" smtClean="0"/>
            </a:br>
            <a:r>
              <a:rPr lang="lv-LV" sz="2400" dirty="0" smtClean="0"/>
              <a:t/>
            </a:r>
            <a:br>
              <a:rPr lang="lv-LV" sz="2400" dirty="0" smtClean="0"/>
            </a:br>
            <a:r>
              <a:rPr lang="lv-LV" sz="2400" u="sng" dirty="0" smtClean="0"/>
              <a:t>Interpretācija:  </a:t>
            </a:r>
            <a:r>
              <a:rPr lang="lv-LV" sz="2400" dirty="0" smtClean="0">
                <a:solidFill>
                  <a:srgbClr val="FF0000"/>
                </a:solidFill>
              </a:rPr>
              <a:t>B2 nepārprotami ir guvis priekšrocības apzināti neļaujot izspēlēt bumbu A komandai un neļaujot ‘’paiet’’ spēles laikam. Tāpēc ir jāfiksē nesportiskā piezīme B2 bez iepriekšēja brīdinājuma izteikšanas.</a:t>
            </a:r>
            <a:br>
              <a:rPr lang="lv-LV" sz="2400" dirty="0" smtClean="0">
                <a:solidFill>
                  <a:srgbClr val="FF0000"/>
                </a:solidFill>
              </a:rPr>
            </a:b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328592"/>
          </a:xfrm>
        </p:spPr>
        <p:txBody>
          <a:bodyPr/>
          <a:lstStyle/>
          <a:p>
            <a:pPr algn="l"/>
            <a:r>
              <a:rPr lang="lv-LV" sz="2400" dirty="0" smtClean="0"/>
              <a:t>Piemērs-</a:t>
            </a:r>
            <a:br>
              <a:rPr lang="lv-LV" sz="2400" dirty="0" smtClean="0"/>
            </a:br>
            <a:r>
              <a:rPr lang="lv-LV" sz="2400" u="sng" dirty="0" smtClean="0"/>
              <a:t>2014.gada interpretācijas punkts 37-2:</a:t>
            </a:r>
            <a:br>
              <a:rPr lang="lv-LV" sz="2400" u="sng" dirty="0" smtClean="0"/>
            </a:br>
            <a:r>
              <a:rPr lang="lv-LV" sz="2400" dirty="0" smtClean="0"/>
              <a:t/>
            </a:r>
            <a:br>
              <a:rPr lang="lv-LV" sz="2400" dirty="0" smtClean="0"/>
            </a:br>
            <a:r>
              <a:rPr lang="lv-LV" sz="2400" dirty="0" smtClean="0"/>
              <a:t> 	Uz spēles laika pulksteņa atlicis spēlēt 1:23 spēles pēdējā ceturtdaļā un bumba ir A1 rokās, lai izpildītu iemetienu, kad piezīme laukumā pret B4 tiek fiksēta A2.</a:t>
            </a:r>
            <a:br>
              <a:rPr lang="lv-LV" sz="2400" dirty="0" smtClean="0"/>
            </a:br>
            <a:r>
              <a:rPr lang="lv-LV" sz="2400" dirty="0" smtClean="0"/>
              <a:t/>
            </a:r>
            <a:br>
              <a:rPr lang="lv-LV" sz="2400" dirty="0" smtClean="0"/>
            </a:br>
            <a:r>
              <a:rPr lang="lv-LV" sz="2400" u="sng" dirty="0" smtClean="0"/>
              <a:t>Interpretācija:  </a:t>
            </a:r>
            <a:r>
              <a:rPr lang="lv-LV" sz="2400" dirty="0" smtClean="0">
                <a:solidFill>
                  <a:srgbClr val="FF0000"/>
                </a:solidFill>
              </a:rPr>
              <a:t>A2 neiegūst priekšrocības saņemot šo piezīmi. Tāpēc jāfiksē personīgā piezīme A2 , ja vien nav noticis smags kontakts, par kuru būtu jāfiksē nesportiskā piezīme.</a:t>
            </a:r>
            <a:br>
              <a:rPr lang="lv-LV" sz="2400" dirty="0" smtClean="0">
                <a:solidFill>
                  <a:srgbClr val="FF0000"/>
                </a:solidFill>
              </a:rPr>
            </a:br>
            <a:r>
              <a:rPr lang="lv-LV" sz="2400" dirty="0" smtClean="0">
                <a:solidFill>
                  <a:srgbClr val="FF0000"/>
                </a:solidFill>
              </a:rPr>
              <a:t>	Spēle jāatsāk ar iemetienu no ārpus laukuma B komandai, pret kuru bija pārkāpums, no vietas, kas ir vistuvāk pārkāpuma vietai.</a:t>
            </a: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179437"/>
            <a:ext cx="790685" cy="102884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328592"/>
          </a:xfrm>
        </p:spPr>
        <p:txBody>
          <a:bodyPr/>
          <a:lstStyle/>
          <a:p>
            <a:pPr algn="l"/>
            <a:r>
              <a:rPr lang="lv-LV" sz="2400" dirty="0" smtClean="0"/>
              <a:t>Pants 38 –</a:t>
            </a:r>
            <a:r>
              <a:rPr lang="lv-LV" sz="2400" u="sng" dirty="0" smtClean="0"/>
              <a:t/>
            </a:r>
            <a:br>
              <a:rPr lang="lv-LV" sz="2400" u="sng" dirty="0" smtClean="0"/>
            </a:br>
            <a:r>
              <a:rPr lang="lv-LV" sz="2400" u="sng" dirty="0" smtClean="0"/>
              <a:t>Diskvalificējošā piezīme.</a:t>
            </a:r>
            <a:br>
              <a:rPr lang="lv-LV" sz="2400" u="sng" dirty="0" smtClean="0"/>
            </a:br>
            <a:r>
              <a:rPr lang="lv-LV" sz="2400" dirty="0" smtClean="0"/>
              <a:t/>
            </a:r>
            <a:br>
              <a:rPr lang="lv-LV" sz="2400" dirty="0" smtClean="0"/>
            </a:br>
            <a:r>
              <a:rPr lang="lv-LV" sz="2400" dirty="0" smtClean="0"/>
              <a:t>38.2.3.(papildināts) – </a:t>
            </a:r>
            <a:br>
              <a:rPr lang="lv-LV" sz="2400" dirty="0" smtClean="0"/>
            </a:br>
            <a:r>
              <a:rPr lang="lv-LV" sz="2400" dirty="0" smtClean="0"/>
              <a:t>Soda metienu skaitam jābūt sekojošam: </a:t>
            </a:r>
            <a:br>
              <a:rPr lang="lv-LV" sz="2400" dirty="0" smtClean="0"/>
            </a:br>
            <a:r>
              <a:rPr lang="lv-LV" sz="2400" dirty="0" smtClean="0"/>
              <a:t/>
            </a:r>
            <a:br>
              <a:rPr lang="lv-LV" sz="2400" dirty="0" smtClean="0"/>
            </a:br>
            <a:r>
              <a:rPr lang="lv-LV" sz="2400" dirty="0" smtClean="0"/>
              <a:t>- </a:t>
            </a:r>
            <a:r>
              <a:rPr lang="lv-LV" sz="2400" u="sng" dirty="0" smtClean="0"/>
              <a:t>Ja piezīme ir bez kontakta: tiek piešķirti 2 soda metieni;</a:t>
            </a:r>
            <a:br>
              <a:rPr lang="lv-LV" sz="2400" u="sng" dirty="0" smtClean="0"/>
            </a:br>
            <a:r>
              <a:rPr lang="lv-LV" sz="2400" dirty="0" smtClean="0"/>
              <a:t>- Ja piezīme ir pret spēlētāju, kurš nav metiena brīdī: tiek piešķirti divi (2) soda metieni;</a:t>
            </a:r>
            <a:br>
              <a:rPr lang="lv-LV" sz="2400" dirty="0" smtClean="0"/>
            </a:br>
            <a:r>
              <a:rPr lang="lv-LV" sz="2400" dirty="0" smtClean="0"/>
              <a:t>- Ja piezīme ir pret spēlētāju, kurš ir metiena brīdī un metiens ir sekmīgs, tad grozs ir jāskaita un papildus jāpiešķir 1 soda metiens;</a:t>
            </a:r>
            <a:br>
              <a:rPr lang="lv-LV" sz="2400" dirty="0" smtClean="0"/>
            </a:br>
            <a:r>
              <a:rPr lang="lv-LV" sz="2400" dirty="0" smtClean="0"/>
              <a:t>- Ja piezīme ir pret spēlētāju, kurš ir metiena brīdi, un metiens ir nesekmīgs, tad jāpiešķir 2 vai trīs 3 soda metieni;</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256584"/>
          </a:xfrm>
        </p:spPr>
        <p:txBody>
          <a:bodyPr/>
          <a:lstStyle/>
          <a:p>
            <a:pPr algn="l"/>
            <a:r>
              <a:rPr lang="lv-LV" sz="2400" u="sng" dirty="0" smtClean="0"/>
              <a:t>2014.gada interpretācijas punkts 38-5</a:t>
            </a:r>
            <a:r>
              <a:rPr lang="lv-LV" sz="2400" dirty="0" smtClean="0"/>
              <a:t>:</a:t>
            </a:r>
            <a:br>
              <a:rPr lang="lv-LV" sz="2400" dirty="0" smtClean="0"/>
            </a:br>
            <a:r>
              <a:rPr lang="lv-LV" sz="2400" dirty="0" smtClean="0"/>
              <a:t/>
            </a:r>
            <a:br>
              <a:rPr lang="lv-LV" sz="2400" dirty="0" smtClean="0"/>
            </a:br>
            <a:r>
              <a:rPr lang="lv-LV" sz="2400" dirty="0" smtClean="0"/>
              <a:t>	Ja rezervists, vai spēlētājs, kurš saņēmis piecas (5) piezīmes vai komandas pārstāvis ir diskvalificēts (atstājis soliņu un iesaistījies kautiņā) un treneris ir saņēmis tehnisko piezīmi, ko atzīmē kā ‘’B’’, soda sankcijas ir tādas pašas kā par citiem tehniskās piezīmes pārkāpumiem.</a:t>
            </a:r>
            <a:br>
              <a:rPr lang="lv-LV" sz="2400" dirty="0" smtClean="0"/>
            </a:br>
            <a:r>
              <a:rPr lang="lv-LV" sz="2400" dirty="0" smtClean="0"/>
              <a:t/>
            </a:r>
            <a:br>
              <a:rPr lang="lv-LV" sz="2400" dirty="0" smtClean="0"/>
            </a:br>
            <a:r>
              <a:rPr lang="lv-LV" sz="2400" dirty="0" smtClean="0"/>
              <a:t>Piemērs –</a:t>
            </a:r>
            <a:br>
              <a:rPr lang="lv-LV" sz="2400" dirty="0" smtClean="0"/>
            </a:br>
            <a:r>
              <a:rPr lang="lv-LV" sz="2400" dirty="0" smtClean="0"/>
              <a:t>	 A1 saņem piekto (5) personīgo piezīmi. Neapmierināts ar to, viņš mutiski apvaino tiesnesi un tiek diskvalificēts.</a:t>
            </a:r>
            <a:br>
              <a:rPr lang="lv-LV" sz="2400" dirty="0" smtClean="0"/>
            </a:br>
            <a:r>
              <a:rPr lang="lv-LV" sz="2400" dirty="0" smtClean="0"/>
              <a:t/>
            </a:r>
            <a:br>
              <a:rPr lang="lv-LV" sz="2400" dirty="0" smtClean="0"/>
            </a:br>
            <a:r>
              <a:rPr lang="lv-LV" sz="2400" dirty="0" smtClean="0"/>
              <a:t>Interpretācija – </a:t>
            </a:r>
            <a:r>
              <a:rPr lang="lv-LV" sz="2400" dirty="0" smtClean="0">
                <a:solidFill>
                  <a:srgbClr val="FF0000"/>
                </a:solidFill>
              </a:rPr>
              <a:t>Tehniskā piezīme tiek fiksēta A komandas trenerim un atzīmēta kā ‘’B’’. Tiek izpildīts viens (1) soda metiens un bumba B komandai iemetienam no vietas ārpus laukuma pie centra līnijas, sekretariāta galdiņam pretējā laukuma pusē.</a:t>
            </a:r>
            <a:br>
              <a:rPr lang="lv-LV" sz="2400" dirty="0" smtClean="0">
                <a:solidFill>
                  <a:srgbClr val="FF0000"/>
                </a:solidFill>
              </a:rPr>
            </a:b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256584"/>
          </a:xfrm>
        </p:spPr>
        <p:txBody>
          <a:bodyPr/>
          <a:lstStyle/>
          <a:p>
            <a:pPr algn="l"/>
            <a:r>
              <a:rPr lang="lv-LV" sz="2400" u="sng" dirty="0" smtClean="0"/>
              <a:t>Pants 41 – </a:t>
            </a:r>
            <a:br>
              <a:rPr lang="lv-LV" sz="2400" u="sng" dirty="0" smtClean="0"/>
            </a:br>
            <a:r>
              <a:rPr lang="lv-LV" sz="2400" u="sng" dirty="0" smtClean="0"/>
              <a:t>Komandas piezīmes.</a:t>
            </a:r>
            <a:r>
              <a:rPr lang="lv-LV" sz="2400" dirty="0" smtClean="0"/>
              <a:t/>
            </a:r>
            <a:br>
              <a:rPr lang="lv-LV" sz="2400" dirty="0" smtClean="0"/>
            </a:br>
            <a:r>
              <a:rPr lang="lv-LV" sz="2400" dirty="0" smtClean="0"/>
              <a:t/>
            </a:r>
            <a:br>
              <a:rPr lang="lv-LV" sz="2400" dirty="0" smtClean="0"/>
            </a:br>
            <a:r>
              <a:rPr lang="lv-LV" sz="2400" dirty="0" smtClean="0"/>
              <a:t>Definīcija</a:t>
            </a:r>
            <a:br>
              <a:rPr lang="lv-LV" sz="2400" dirty="0" smtClean="0"/>
            </a:br>
            <a:r>
              <a:rPr lang="lv-LV" sz="2400" dirty="0" smtClean="0"/>
              <a:t>41.1.1 – </a:t>
            </a:r>
            <a:r>
              <a:rPr lang="lv-LV" sz="2400" dirty="0" smtClean="0">
                <a:solidFill>
                  <a:srgbClr val="FF0000"/>
                </a:solidFill>
              </a:rPr>
              <a:t>Komandas piezīme ir personīgā, tehniskā, nesportiskā vai diskvalificējošā piezīme, kas fiksēta </a:t>
            </a:r>
            <a:r>
              <a:rPr lang="lv-LV" sz="2400" u="sng" dirty="0" smtClean="0">
                <a:solidFill>
                  <a:srgbClr val="FF0000"/>
                </a:solidFill>
              </a:rPr>
              <a:t>spēlētājam</a:t>
            </a:r>
            <a:r>
              <a:rPr lang="lv-LV" sz="2400" dirty="0" smtClean="0">
                <a:solidFill>
                  <a:srgbClr val="FF0000"/>
                </a:solidFill>
              </a:rPr>
              <a:t>.</a:t>
            </a:r>
            <a:r>
              <a:rPr lang="lv-LV" sz="2400" dirty="0" smtClean="0"/>
              <a:t>  Komanda ir sasniegusi komandas piezīmju normu, kad tā ir saņēmusi četras (4) piezīmes vienā</a:t>
            </a:r>
            <a:br>
              <a:rPr lang="lv-LV" sz="2400" dirty="0" smtClean="0"/>
            </a:br>
            <a:r>
              <a:rPr lang="lv-LV" sz="2400" dirty="0" smtClean="0"/>
              <a:t>periodā.</a:t>
            </a:r>
            <a:br>
              <a:rPr lang="lv-LV" sz="2400" dirty="0" smtClean="0"/>
            </a:br>
            <a:r>
              <a:rPr lang="lv-LV" sz="2400" dirty="0" smtClean="0"/>
              <a:t>41.2.1 - Kad komanda ir sasniegusi komandas piezīmju normu, visas iespējamās spēlētāju personīgās piezīmes, kas fiksētas pret spēlētāju, kurš nav metiena brīdī, jāsoda ar diviem (2) soda metieniem, </a:t>
            </a:r>
            <a:r>
              <a:rPr lang="pt-BR" sz="2400" dirty="0" smtClean="0"/>
              <a:t>nevis ar iemetienu no ārpus laukuma.</a:t>
            </a:r>
            <a:r>
              <a:rPr lang="lv-LV" sz="2400" dirty="0" smtClean="0"/>
              <a:t>  </a:t>
            </a:r>
            <a:r>
              <a:rPr lang="lv-LV" sz="2400" u="sng" dirty="0" smtClean="0">
                <a:solidFill>
                  <a:srgbClr val="FF0000"/>
                </a:solidFill>
              </a:rPr>
              <a:t>Soda metienus jāizpilda spēlētājam pret kuru pārkāpti noteikumi.</a:t>
            </a: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91605"/>
            <a:ext cx="8601075" cy="5256584"/>
          </a:xfrm>
        </p:spPr>
        <p:txBody>
          <a:bodyPr/>
          <a:lstStyle/>
          <a:p>
            <a:pPr algn="l"/>
            <a:r>
              <a:rPr lang="lv-LV" sz="2400" dirty="0" smtClean="0"/>
              <a:t>Pants 46 – </a:t>
            </a:r>
            <a:br>
              <a:rPr lang="lv-LV" sz="2400" dirty="0" smtClean="0"/>
            </a:br>
            <a:r>
              <a:rPr lang="lv-LV" sz="2400" u="sng" dirty="0" smtClean="0"/>
              <a:t>Vecākais tiesnesis: pienākumi un tiesības:</a:t>
            </a:r>
            <a:br>
              <a:rPr lang="lv-LV" sz="2400" u="sng" dirty="0" smtClean="0"/>
            </a:br>
            <a:r>
              <a:rPr lang="lv-LV" sz="2400" u="sng" dirty="0" smtClean="0"/>
              <a:t/>
            </a:r>
            <a:br>
              <a:rPr lang="lv-LV" sz="2400" u="sng" dirty="0" smtClean="0"/>
            </a:br>
            <a:r>
              <a:rPr lang="lv-LV" sz="2400" dirty="0" smtClean="0"/>
              <a:t>46.12. (papildinājums) Ja ir pieejama, tad drīkst apstiprināt pirms spēles un izmantot spēles laikā, </a:t>
            </a:r>
            <a:r>
              <a:rPr lang="lv-LV" sz="2400" dirty="0" smtClean="0">
                <a:solidFill>
                  <a:srgbClr val="FF0000"/>
                </a:solidFill>
              </a:rPr>
              <a:t>Momentu atkārtojuma sistēmu (</a:t>
            </a:r>
            <a:r>
              <a:rPr lang="lv-LV" sz="2400" dirty="0" err="1" smtClean="0">
                <a:solidFill>
                  <a:srgbClr val="FF0000"/>
                </a:solidFill>
              </a:rPr>
              <a:t>Instant</a:t>
            </a:r>
            <a:r>
              <a:rPr lang="lv-LV" sz="2400" dirty="0" smtClean="0">
                <a:solidFill>
                  <a:srgbClr val="FF0000"/>
                </a:solidFill>
              </a:rPr>
              <a:t> </a:t>
            </a:r>
            <a:r>
              <a:rPr lang="lv-LV" sz="2400" dirty="0" err="1" smtClean="0">
                <a:solidFill>
                  <a:srgbClr val="FF0000"/>
                </a:solidFill>
              </a:rPr>
              <a:t>replay</a:t>
            </a:r>
            <a:r>
              <a:rPr lang="lv-LV" sz="2400" dirty="0" smtClean="0">
                <a:solidFill>
                  <a:srgbClr val="FF0000"/>
                </a:solidFill>
              </a:rPr>
              <a:t> </a:t>
            </a:r>
            <a:r>
              <a:rPr lang="lv-LV" sz="2400" dirty="0" err="1" smtClean="0">
                <a:solidFill>
                  <a:srgbClr val="FF0000"/>
                </a:solidFill>
              </a:rPr>
              <a:t>system</a:t>
            </a:r>
            <a:r>
              <a:rPr lang="lv-LV" sz="2400" dirty="0" smtClean="0">
                <a:solidFill>
                  <a:srgbClr val="FF0000"/>
                </a:solidFill>
              </a:rPr>
              <a:t>)</a:t>
            </a:r>
            <a:r>
              <a:rPr lang="lv-LV" sz="2400" dirty="0" smtClean="0"/>
              <a:t>, lai pieņemtu lēmumu pirms tiek parakstīts spēles protokols:</a:t>
            </a:r>
            <a:br>
              <a:rPr lang="lv-LV" sz="2400" dirty="0" smtClean="0"/>
            </a:br>
            <a:r>
              <a:rPr lang="lv-LV" sz="2400" dirty="0" smtClean="0"/>
              <a:t/>
            </a:r>
            <a:br>
              <a:rPr lang="lv-LV" sz="2400" dirty="0" smtClean="0"/>
            </a:br>
            <a:r>
              <a:rPr lang="lv-LV" sz="2400" dirty="0" smtClean="0"/>
              <a:t>a</a:t>
            </a:r>
            <a:r>
              <a:rPr lang="lv-LV" sz="2400" u="sng" dirty="0" smtClean="0"/>
              <a:t>) </a:t>
            </a:r>
            <a:r>
              <a:rPr lang="lv-LV" sz="2400" u="sng" dirty="0" smtClean="0">
                <a:solidFill>
                  <a:srgbClr val="FF0000"/>
                </a:solidFill>
              </a:rPr>
              <a:t>Par ceturtdaļas vai papildlaika beigām</a:t>
            </a:r>
            <a:r>
              <a:rPr lang="lv-LV" sz="2400" dirty="0" smtClean="0">
                <a:solidFill>
                  <a:srgbClr val="FF0000"/>
                </a:solidFill>
              </a:rPr>
              <a:t>:</a:t>
            </a:r>
            <a:br>
              <a:rPr lang="lv-LV" sz="2400" dirty="0" smtClean="0">
                <a:solidFill>
                  <a:srgbClr val="FF0000"/>
                </a:solidFill>
              </a:rPr>
            </a:br>
            <a:r>
              <a:rPr lang="lv-LV" sz="2400" dirty="0" smtClean="0">
                <a:solidFill>
                  <a:srgbClr val="FF0000"/>
                </a:solidFill>
              </a:rPr>
              <a:t/>
            </a:r>
            <a:br>
              <a:rPr lang="lv-LV" sz="2400" dirty="0" smtClean="0">
                <a:solidFill>
                  <a:srgbClr val="FF0000"/>
                </a:solidFill>
              </a:rPr>
            </a:br>
            <a:r>
              <a:rPr lang="lv-LV" sz="2400" dirty="0" smtClean="0">
                <a:solidFill>
                  <a:schemeClr val="tx1"/>
                </a:solidFill>
              </a:rPr>
              <a:t>vai sekmīgs metiens no spēles tika izmests pirms atskanēja spēles pulkstenis par perioda beigām;</a:t>
            </a:r>
            <a:br>
              <a:rPr lang="lv-LV" sz="2400" dirty="0" smtClean="0">
                <a:solidFill>
                  <a:schemeClr val="tx1"/>
                </a:solidFill>
              </a:rPr>
            </a:br>
            <a:r>
              <a:rPr lang="lv-LV" sz="2400" u="sng" dirty="0" smtClean="0">
                <a:solidFill>
                  <a:schemeClr val="tx1"/>
                </a:solidFill>
              </a:rPr>
              <a:t>vai un cik daudz atlicis laiks uz spēles pulksteņa, ja:</a:t>
            </a:r>
            <a:r>
              <a:rPr lang="lv-LV" sz="2400" u="sng" dirty="0" smtClean="0"/>
              <a:t/>
            </a:r>
            <a:br>
              <a:rPr lang="lv-LV" sz="2400" u="sng"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256584"/>
          </a:xfrm>
        </p:spPr>
        <p:txBody>
          <a:bodyPr/>
          <a:lstStyle/>
          <a:p>
            <a:pPr algn="l"/>
            <a:r>
              <a:rPr lang="lv-LV" sz="2400" dirty="0" smtClean="0"/>
              <a:t>- metiena izpildītājs pārkāpj laukuma robežas;</a:t>
            </a:r>
            <a:br>
              <a:rPr lang="lv-LV" sz="2400" dirty="0" smtClean="0"/>
            </a:br>
            <a:r>
              <a:rPr lang="lv-LV" sz="2400" dirty="0" smtClean="0"/>
              <a:t>- divdesmit četru (24) sekunžu jeb uzbrukuma laika pārkāpums;</a:t>
            </a:r>
            <a:br>
              <a:rPr lang="lv-LV" sz="2400" dirty="0" smtClean="0"/>
            </a:br>
            <a:r>
              <a:rPr lang="lv-LV" sz="2400" dirty="0" smtClean="0"/>
              <a:t>- astoņu (8) sekunžu pārkāpums;</a:t>
            </a:r>
            <a:br>
              <a:rPr lang="lv-LV" sz="2400" dirty="0" smtClean="0"/>
            </a:br>
            <a:r>
              <a:rPr lang="lv-LV" sz="2400" dirty="0" smtClean="0"/>
              <a:t>- piezīme tika fiksēta pirms beidzās spēles laiks.</a:t>
            </a:r>
            <a:br>
              <a:rPr lang="lv-LV" sz="2400" dirty="0" smtClean="0"/>
            </a:br>
            <a:r>
              <a:rPr lang="lv-LV" sz="2400" dirty="0" smtClean="0"/>
              <a:t/>
            </a:r>
            <a:br>
              <a:rPr lang="lv-LV" sz="2400" dirty="0" smtClean="0"/>
            </a:br>
            <a:r>
              <a:rPr lang="lv-LV" sz="2400" dirty="0" smtClean="0"/>
              <a:t>b) </a:t>
            </a:r>
            <a:r>
              <a:rPr lang="lv-LV" sz="2400" u="sng" dirty="0" smtClean="0">
                <a:solidFill>
                  <a:srgbClr val="FF0000"/>
                </a:solidFill>
              </a:rPr>
              <a:t>Kad jāspēlē 2:00 minūtes un mazāk pēdējā periodā vai pagarinājumā/(-</a:t>
            </a:r>
            <a:r>
              <a:rPr lang="lv-LV" sz="2400" u="sng" dirty="0" err="1" smtClean="0">
                <a:solidFill>
                  <a:srgbClr val="FF0000"/>
                </a:solidFill>
              </a:rPr>
              <a:t>os</a:t>
            </a:r>
            <a:r>
              <a:rPr lang="lv-LV" sz="2400" u="sng" dirty="0" smtClean="0">
                <a:solidFill>
                  <a:srgbClr val="FF0000"/>
                </a:solidFill>
              </a:rPr>
              <a:t>):</a:t>
            </a:r>
            <a:br>
              <a:rPr lang="lv-LV" sz="2400" u="sng" dirty="0" smtClean="0">
                <a:solidFill>
                  <a:srgbClr val="FF0000"/>
                </a:solidFill>
              </a:rPr>
            </a:br>
            <a:r>
              <a:rPr lang="lv-LV" sz="2400" u="sng" dirty="0" smtClean="0"/>
              <a:t/>
            </a:r>
            <a:br>
              <a:rPr lang="lv-LV" sz="2400" u="sng" dirty="0" smtClean="0"/>
            </a:br>
            <a:r>
              <a:rPr lang="lv-LV" sz="2400" dirty="0" smtClean="0"/>
              <a:t>- vai sekmīgs metiens no spēles ir izdarīts pirms atskanēja </a:t>
            </a:r>
            <a:r>
              <a:rPr lang="lv-LV" sz="2400" u="sng" dirty="0" smtClean="0"/>
              <a:t>uzbrukuma laika signāls;</a:t>
            </a:r>
            <a:br>
              <a:rPr lang="lv-LV" sz="2400" u="sng" dirty="0" smtClean="0"/>
            </a:br>
            <a:r>
              <a:rPr lang="lv-LV" sz="2400" dirty="0" smtClean="0"/>
              <a:t>- vai metiens no spēles tika izpildīts pirms tika fiksēta jebkāda piezīme;</a:t>
            </a:r>
            <a:br>
              <a:rPr lang="lv-LV" sz="2400" dirty="0" smtClean="0"/>
            </a:br>
            <a:r>
              <a:rPr lang="lv-LV" sz="2400" dirty="0" smtClean="0"/>
              <a:t>- lai noteiktu no kura spēlētāja bumba atstāja laukumu.</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256584"/>
          </a:xfrm>
        </p:spPr>
        <p:txBody>
          <a:bodyPr/>
          <a:lstStyle/>
          <a:p>
            <a:pPr algn="l"/>
            <a:r>
              <a:rPr lang="lv-LV" sz="2400" dirty="0" smtClean="0"/>
              <a:t>c) </a:t>
            </a:r>
            <a:r>
              <a:rPr lang="lv-LV" sz="2400" u="sng" dirty="0" smtClean="0">
                <a:solidFill>
                  <a:srgbClr val="FF0000"/>
                </a:solidFill>
              </a:rPr>
              <a:t>Jebkurā spēles laikā</a:t>
            </a:r>
            <a:r>
              <a:rPr lang="lv-LV" sz="2400" u="sng" dirty="0" smtClean="0"/>
              <a:t>:</a:t>
            </a:r>
            <a:br>
              <a:rPr lang="lv-LV" sz="2400" u="sng" dirty="0" smtClean="0"/>
            </a:br>
            <a:r>
              <a:rPr lang="lv-LV" sz="2400" u="sng" dirty="0" smtClean="0"/>
              <a:t/>
            </a:r>
            <a:br>
              <a:rPr lang="lv-LV" sz="2400" u="sng" dirty="0" smtClean="0"/>
            </a:br>
            <a:r>
              <a:rPr lang="lv-LV" sz="2400" dirty="0" smtClean="0"/>
              <a:t>- vai precīzs metiens no spēles ir jāskaita kā  2 (divu) vai 3 (trīs) punktu metiens;</a:t>
            </a:r>
            <a:br>
              <a:rPr lang="lv-LV" sz="2400" dirty="0" smtClean="0"/>
            </a:br>
            <a:r>
              <a:rPr lang="lv-LV" sz="2400" dirty="0" smtClean="0"/>
              <a:t>- ja ir tehniskas problēmas ar spēles vai uzbrukuma laika pulksteni, noteikt, cik lielas laika korekcijas jāveic abiem vai vienam pulkstenim;</a:t>
            </a:r>
            <a:br>
              <a:rPr lang="lv-LV" sz="2400" dirty="0" smtClean="0"/>
            </a:br>
            <a:r>
              <a:rPr lang="lv-LV" sz="2400" dirty="0" smtClean="0"/>
              <a:t>- lai noteiktu pareizo soda metienu izpildītāju;</a:t>
            </a:r>
            <a:br>
              <a:rPr lang="lv-LV" sz="2400" dirty="0" smtClean="0"/>
            </a:br>
            <a:r>
              <a:rPr lang="lv-LV" sz="2400" dirty="0" smtClean="0"/>
              <a:t>- lai noteiktu, kuri no rezervistiem vai komandas  pārstāvjiem ir iesaistījušies kautiņā spēles laikā.</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328592"/>
          </a:xfrm>
        </p:spPr>
        <p:txBody>
          <a:bodyPr/>
          <a:lstStyle/>
          <a:p>
            <a:pPr algn="l"/>
            <a:r>
              <a:rPr lang="lv-LV" sz="2400" u="sng" dirty="0" smtClean="0"/>
              <a:t>Pants 50.-</a:t>
            </a:r>
            <a:br>
              <a:rPr lang="lv-LV" sz="2400" u="sng" dirty="0" smtClean="0"/>
            </a:br>
            <a:r>
              <a:rPr lang="lv-LV" sz="2400" u="sng" dirty="0" smtClean="0"/>
              <a:t>Divdesmit četru sekunžu operators</a:t>
            </a:r>
            <a:r>
              <a:rPr lang="lv-LV" sz="2400" dirty="0" smtClean="0"/>
              <a:t>: </a:t>
            </a:r>
            <a:br>
              <a:rPr lang="lv-LV" sz="2400" dirty="0" smtClean="0"/>
            </a:br>
            <a:r>
              <a:rPr lang="lv-LV" sz="2400" dirty="0" smtClean="0"/>
              <a:t/>
            </a:r>
            <a:br>
              <a:rPr lang="lv-LV" sz="2400" dirty="0" smtClean="0"/>
            </a:br>
            <a:r>
              <a:rPr lang="lv-LV" sz="2400" dirty="0" smtClean="0"/>
              <a:t>Pienākumi. </a:t>
            </a:r>
            <a:br>
              <a:rPr lang="lv-LV" sz="2400" dirty="0" smtClean="0"/>
            </a:br>
            <a:r>
              <a:rPr lang="lv-LV" sz="2400" dirty="0" smtClean="0"/>
              <a:t/>
            </a:r>
            <a:br>
              <a:rPr lang="lv-LV" sz="2400" dirty="0" smtClean="0"/>
            </a:br>
            <a:r>
              <a:rPr lang="lv-LV" sz="2400" dirty="0" smtClean="0"/>
              <a:t>	Jāieslēdz no jauna vai jāieslēdz, kad :</a:t>
            </a:r>
            <a:br>
              <a:rPr lang="lv-LV" sz="2400" dirty="0" smtClean="0"/>
            </a:br>
            <a:r>
              <a:rPr lang="lv-LV" sz="2400" dirty="0" smtClean="0"/>
              <a:t>Komanda iegūst dzīvās bumbas kontroli laukumā.</a:t>
            </a:r>
            <a:br>
              <a:rPr lang="lv-LV" sz="2400" dirty="0" smtClean="0"/>
            </a:br>
            <a:r>
              <a:rPr lang="lv-LV" sz="2400" dirty="0" smtClean="0"/>
              <a:t>- iemetiena laikā, bumba ir pieskārusies vai tai ir atļauti pieskāries jebkurš spēlētājs laukumā.</a:t>
            </a:r>
            <a:br>
              <a:rPr lang="lv-LV" sz="2400" dirty="0" smtClean="0"/>
            </a:br>
            <a:r>
              <a:rPr lang="lv-LV" sz="2400" dirty="0" smtClean="0"/>
              <a:t>- ja pretinieku komandas spēlētājs ir aizskāris bumbu, tas nenozīmē ka ir jāatjauno divdesmit četru </a:t>
            </a:r>
            <a:r>
              <a:rPr lang="fi-FI" sz="2400" dirty="0" smtClean="0"/>
              <a:t>(24) sekunžu periodu, ja tai pašai komandai paliek bumbas kontrole.</a:t>
            </a: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040560"/>
          </a:xfrm>
        </p:spPr>
        <p:txBody>
          <a:bodyPr/>
          <a:lstStyle/>
          <a:p>
            <a:pPr algn="l"/>
            <a:r>
              <a:rPr lang="lv-LV" sz="2400" dirty="0" smtClean="0"/>
              <a:t>Piemērs – </a:t>
            </a:r>
            <a:r>
              <a:rPr lang="lv-LV" sz="2400" u="sng" dirty="0" smtClean="0"/>
              <a:t/>
            </a:r>
            <a:br>
              <a:rPr lang="lv-LV" sz="2400" u="sng" dirty="0" smtClean="0"/>
            </a:br>
            <a:r>
              <a:rPr lang="lv-LV" sz="2400" u="sng" dirty="0" smtClean="0"/>
              <a:t>2014.gada interpretācijas (5-8)</a:t>
            </a:r>
            <a:br>
              <a:rPr lang="lv-LV" sz="2400" u="sng" dirty="0" smtClean="0"/>
            </a:br>
            <a:r>
              <a:rPr lang="lv-LV" sz="2400" i="1" u="sng" dirty="0" smtClean="0"/>
              <a:t/>
            </a:r>
            <a:br>
              <a:rPr lang="lv-LV" sz="2400" i="1" u="sng" dirty="0" smtClean="0"/>
            </a:br>
            <a:r>
              <a:rPr lang="lv-LV" sz="2400" dirty="0" smtClean="0"/>
              <a:t>Pret A1 noteikumus pārkāpj B1 un tiek piešķirti 2 (divi) soda metieni. Pēc pirmā soda metiena tiesneši atklāj, ka A1 ir asiņojošs celis un viņš tiek nomainīts ar A6, kurš izpilda otru soda metienu. B komanda tajā pašā laikā pieprasa 2 (divu) spēlētāju maiņas. </a:t>
            </a:r>
            <a:br>
              <a:rPr lang="lv-LV" sz="2400" dirty="0" smtClean="0"/>
            </a:br>
            <a:r>
              <a:rPr lang="lv-LV" sz="2400" dirty="0" smtClean="0"/>
              <a:t/>
            </a:r>
            <a:br>
              <a:rPr lang="lv-LV" sz="2400" dirty="0" smtClean="0"/>
            </a:br>
            <a:r>
              <a:rPr lang="lv-LV" sz="2400" u="sng" dirty="0" smtClean="0"/>
              <a:t>Interpretācija</a:t>
            </a:r>
            <a:r>
              <a:rPr lang="lv-LV" sz="2400" dirty="0" smtClean="0"/>
              <a:t> –  B komandai ir tiesības uz viena spēlētāja maiņu.</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400600"/>
          </a:xfrm>
        </p:spPr>
        <p:txBody>
          <a:bodyPr/>
          <a:lstStyle/>
          <a:p>
            <a:pPr marL="514350" indent="-514350" algn="l" eaLnBrk="1" hangingPunct="1">
              <a:defRPr/>
            </a:pPr>
            <a:r>
              <a:rPr lang="lv-LV" altLang="lv-LV" sz="2400" dirty="0" smtClean="0"/>
              <a:t>	</a:t>
            </a:r>
            <a:r>
              <a:rPr lang="lv-LV" altLang="lv-LV" sz="2400" dirty="0" smtClean="0">
                <a:solidFill>
                  <a:srgbClr val="FF0000"/>
                </a:solidFill>
              </a:rPr>
              <a:t>Jāapstādina un jāatjauno uz 24 sekundēm no nerādoša displeja, gadījumos kad:</a:t>
            </a:r>
            <a:r>
              <a:rPr lang="lv-LV" altLang="lv-LV" sz="2400" dirty="0" smtClean="0"/>
              <a:t/>
            </a:r>
            <a:br>
              <a:rPr lang="lv-LV" altLang="lv-LV" sz="2400" dirty="0" smtClean="0"/>
            </a:br>
            <a:r>
              <a:rPr lang="lv-LV" altLang="lv-LV" sz="2400" dirty="0" smtClean="0"/>
              <a:t/>
            </a:r>
            <a:br>
              <a:rPr lang="lv-LV" altLang="lv-LV" sz="2400" dirty="0" smtClean="0"/>
            </a:br>
            <a:r>
              <a:rPr lang="lv-LV" altLang="lv-LV" sz="2400" dirty="0" smtClean="0"/>
              <a:t>-Tiek izpildīts precīzs metiens;</a:t>
            </a:r>
            <a:br>
              <a:rPr lang="lv-LV" altLang="lv-LV" sz="2400" dirty="0" smtClean="0"/>
            </a:br>
            <a:r>
              <a:rPr lang="lv-LV" altLang="lv-LV" sz="2400" dirty="0" smtClean="0"/>
              <a:t>-Bumba skar pretinieku komandas groza stīpu (izņemot gadījumu, kad bumba iesprūst starp stīpu un vairogu) un to savā kontrolē iegūst komanda, kura bumbu kontrolēja pirms tā pieskārās stīpai;</a:t>
            </a:r>
            <a:br>
              <a:rPr lang="lv-LV" altLang="lv-LV" sz="2400" dirty="0" smtClean="0"/>
            </a:br>
            <a:r>
              <a:rPr lang="lv-LV" altLang="lv-LV" sz="2400" dirty="0" smtClean="0"/>
              <a:t>- Komandai tiek piešķirti soda metieni;</a:t>
            </a:r>
            <a:br>
              <a:rPr lang="lv-LV" altLang="lv-LV" sz="2400" dirty="0" smtClean="0"/>
            </a:br>
            <a:r>
              <a:rPr lang="lv-LV" altLang="lv-LV" sz="2400" dirty="0" smtClean="0"/>
              <a:t>- Noteikumu pārkāpuma rezultātā bumba tiek nodota uzbrukumā esošās komandas rīcībā. </a:t>
            </a:r>
            <a:br>
              <a:rPr lang="lv-LV" altLang="lv-LV" sz="2400" dirty="0" smtClean="0"/>
            </a:br>
            <a:r>
              <a:rPr lang="lv-LV" altLang="lv-LV" sz="2400" dirty="0" smtClean="0">
                <a:latin typeface="Garamond" pitchFamily="18" charset="0"/>
              </a:rPr>
              <a:t/>
            </a:r>
            <a:br>
              <a:rPr lang="lv-LV" altLang="lv-LV" sz="2400" dirty="0" smtClean="0">
                <a:latin typeface="Garamond" pitchFamily="18" charset="0"/>
              </a:rPr>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400600"/>
          </a:xfrm>
        </p:spPr>
        <p:txBody>
          <a:bodyPr/>
          <a:lstStyle/>
          <a:p>
            <a:pPr algn="l"/>
            <a:r>
              <a:rPr lang="lv-LV" altLang="lv-LV" sz="2400" dirty="0" smtClean="0"/>
              <a:t>	Komandai tiek piešķirts auta iemetiens aizsardzības zonā :</a:t>
            </a:r>
            <a:br>
              <a:rPr lang="lv-LV" altLang="lv-LV" sz="2400" dirty="0" smtClean="0"/>
            </a:br>
            <a:r>
              <a:rPr lang="lv-LV" altLang="lv-LV" sz="2400" dirty="0" smtClean="0"/>
              <a:t/>
            </a:r>
            <a:br>
              <a:rPr lang="lv-LV" altLang="lv-LV" sz="2400" dirty="0" smtClean="0"/>
            </a:br>
            <a:r>
              <a:rPr lang="lv-LV" altLang="lv-LV" sz="2400" dirty="0" smtClean="0"/>
              <a:t>1) Pārkāpuma vai piezīmes rezultātā;</a:t>
            </a:r>
            <a:br>
              <a:rPr lang="lv-LV" altLang="lv-LV" sz="2400" dirty="0" smtClean="0"/>
            </a:br>
            <a:r>
              <a:rPr lang="lv-LV" altLang="lv-LV" sz="2400" dirty="0" smtClean="0"/>
              <a:t>2) Spēle ir apturēta tādas darbības dēļ, kas nav saistīta ar bumbu kontrolējošo komandu;</a:t>
            </a:r>
            <a:br>
              <a:rPr lang="lv-LV" altLang="lv-LV" sz="2400" dirty="0" smtClean="0"/>
            </a:br>
            <a:r>
              <a:rPr lang="lv-LV" altLang="lv-LV" sz="2400" dirty="0" smtClean="0"/>
              <a:t>3) Spēle ir apturēta tādas darbības dēļ, kas nav saistīta ar kādu no komandām, ja vien tas nenostāda pretinieku komandu neizdevīgā situācijā.</a:t>
            </a: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400600"/>
          </a:xfrm>
        </p:spPr>
        <p:txBody>
          <a:bodyPr/>
          <a:lstStyle/>
          <a:p>
            <a:pPr algn="l"/>
            <a:r>
              <a:rPr lang="lv-LV" sz="2400" u="sng" dirty="0" smtClean="0"/>
              <a:t>Pants 50.2. – </a:t>
            </a:r>
            <a:br>
              <a:rPr lang="lv-LV" sz="2400" u="sng" dirty="0" smtClean="0"/>
            </a:br>
            <a:r>
              <a:rPr lang="lv-LV" sz="2400" u="sng" dirty="0" smtClean="0"/>
              <a:t/>
            </a:r>
            <a:br>
              <a:rPr lang="lv-LV" sz="2400" u="sng" dirty="0" smtClean="0"/>
            </a:br>
            <a:r>
              <a:rPr lang="lv-LV" sz="2400" u="sng" dirty="0" smtClean="0">
                <a:solidFill>
                  <a:srgbClr val="FF0000"/>
                </a:solidFill>
              </a:rPr>
              <a:t>Jāaptur, bet nav jāatjauno, ja tā pati komanda, kam bija bumbas kontrole, tiek piešķirts iemetiens par:</a:t>
            </a:r>
            <a:r>
              <a:rPr lang="lv-LV" sz="2400" u="sng" dirty="0" smtClean="0"/>
              <a:t/>
            </a:r>
            <a:br>
              <a:rPr lang="lv-LV" sz="2400" u="sng" dirty="0" smtClean="0"/>
            </a:br>
            <a:r>
              <a:rPr lang="lv-LV" sz="2400" dirty="0" smtClean="0"/>
              <a:t>- bumba iziet ārpus laukuma. </a:t>
            </a:r>
            <a:br>
              <a:rPr lang="lv-LV" sz="2400" dirty="0" smtClean="0"/>
            </a:br>
            <a:r>
              <a:rPr lang="lv-LV" sz="2400" dirty="0" smtClean="0"/>
              <a:t>- tās pašas komandas spēlētājs ir traumēts. </a:t>
            </a:r>
            <a:br>
              <a:rPr lang="lv-LV" sz="2400" dirty="0" smtClean="0"/>
            </a:br>
            <a:r>
              <a:rPr lang="lv-LV" sz="2400" dirty="0" smtClean="0"/>
              <a:t>- strīda bumbas situācija. </a:t>
            </a:r>
            <a:br>
              <a:rPr lang="lv-LV" sz="2400" dirty="0" smtClean="0"/>
            </a:br>
            <a:r>
              <a:rPr lang="lv-LV" sz="2400" dirty="0" smtClean="0"/>
              <a:t>- abpusējā piezīme. </a:t>
            </a:r>
            <a:br>
              <a:rPr lang="lv-LV" sz="2400" dirty="0" smtClean="0"/>
            </a:br>
            <a:r>
              <a:rPr lang="lv-LV" sz="2400" dirty="0" smtClean="0"/>
              <a:t>- vienādu sodu kompensēšana abām komandām.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619597"/>
            <a:ext cx="8601075" cy="5400600"/>
          </a:xfrm>
        </p:spPr>
        <p:txBody>
          <a:bodyPr/>
          <a:lstStyle/>
          <a:p>
            <a:pPr algn="l" eaLnBrk="1" hangingPunct="1"/>
            <a:r>
              <a:rPr lang="lv-LV" altLang="lv-LV" sz="2400" dirty="0" smtClean="0"/>
              <a:t>	2. </a:t>
            </a:r>
            <a:r>
              <a:rPr lang="lv-LV" altLang="lv-LV" sz="2400" dirty="0" smtClean="0">
                <a:solidFill>
                  <a:srgbClr val="FF0000"/>
                </a:solidFill>
              </a:rPr>
              <a:t>Jāapstādina, bet nav jāatjauno </a:t>
            </a:r>
            <a:r>
              <a:rPr lang="lv-LV" altLang="lv-LV" sz="2400" dirty="0" smtClean="0">
                <a:solidFill>
                  <a:schemeClr val="tx1"/>
                </a:solidFill>
              </a:rPr>
              <a:t>divdesmit četras (24) sekundes uz divdesmit četru (24) sekunžu </a:t>
            </a:r>
            <a:r>
              <a:rPr lang="lv-LV" altLang="lv-LV" sz="2400" dirty="0" smtClean="0"/>
              <a:t>pulksteņa, kad bumba tiek piešķirta tai pašai komandai, kas iepriekš kontrolēja bumbu  un displejs rāda četrpadsmit (14) un vairāk sekundes, kā arī auts tiks izpildīts uzbrukuma zonā:</a:t>
            </a:r>
            <a:br>
              <a:rPr lang="lv-LV" altLang="lv-LV" sz="2400" dirty="0" smtClean="0"/>
            </a:br>
            <a:r>
              <a:rPr lang="lv-LV" altLang="lv-LV" sz="2400" dirty="0" smtClean="0"/>
              <a:t/>
            </a:r>
            <a:br>
              <a:rPr lang="lv-LV" altLang="lv-LV" sz="2400" dirty="0" smtClean="0"/>
            </a:br>
            <a:r>
              <a:rPr lang="lv-LV" altLang="lv-LV" sz="2400" dirty="0" smtClean="0"/>
              <a:t>1) Pārkāpuma vai piezīmes rezultātā;</a:t>
            </a:r>
            <a:br>
              <a:rPr lang="lv-LV" altLang="lv-LV" sz="2400" dirty="0" smtClean="0"/>
            </a:br>
            <a:r>
              <a:rPr lang="lv-LV" altLang="lv-LV" sz="2400" dirty="0" smtClean="0"/>
              <a:t>2) Spēle ir apturēta tādas darbības dēļ, kas nav saistīta ar bumbu kontrolējošo komandu;</a:t>
            </a:r>
            <a:br>
              <a:rPr lang="lv-LV" altLang="lv-LV" sz="2400" dirty="0" smtClean="0"/>
            </a:br>
            <a:r>
              <a:rPr lang="lv-LV" altLang="lv-LV" sz="2400" dirty="0" smtClean="0"/>
              <a:t>3) Spēle ir apturēta tādas darbības dēļ, kas nav saistīta ar kādu no komandām, ja vien tas nenostāda pretinieku komandu neizdevīgā situācijā.</a:t>
            </a:r>
            <a:r>
              <a:rPr lang="lv-LV" altLang="lv-LV" sz="2400" dirty="0" smtClean="0">
                <a:latin typeface="Garamond" pitchFamily="18" charset="0"/>
              </a:rPr>
              <a:t/>
            </a:r>
            <a:br>
              <a:rPr lang="lv-LV" altLang="lv-LV" sz="2400" dirty="0" smtClean="0">
                <a:latin typeface="Garamond" pitchFamily="18" charset="0"/>
              </a:rPr>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832" y="1475581"/>
            <a:ext cx="8601075" cy="5400600"/>
          </a:xfrm>
        </p:spPr>
        <p:txBody>
          <a:bodyPr/>
          <a:lstStyle/>
          <a:p>
            <a:pPr algn="l" eaLnBrk="1" hangingPunct="1"/>
            <a:r>
              <a:rPr lang="lv-LV" altLang="lv-LV" sz="2400" dirty="0" smtClean="0"/>
              <a:t>	3. </a:t>
            </a:r>
            <a:r>
              <a:rPr lang="lv-LV" altLang="lv-LV" sz="2400" dirty="0" smtClean="0">
                <a:solidFill>
                  <a:srgbClr val="FF0000"/>
                </a:solidFill>
              </a:rPr>
              <a:t>Jāaptur divdesmit četru (24) sekunžu pulkstenis un jāatjauno uz četrpadsmit (14) sekundēm, kad </a:t>
            </a:r>
            <a:r>
              <a:rPr lang="lv-LV" altLang="lv-LV" sz="2400" dirty="0" smtClean="0"/>
              <a:t/>
            </a:r>
            <a:br>
              <a:rPr lang="lv-LV" altLang="lv-LV" sz="2400" dirty="0" smtClean="0"/>
            </a:br>
            <a:r>
              <a:rPr lang="lv-LV" altLang="lv-LV" sz="2400" dirty="0" smtClean="0"/>
              <a:t>- bumba tiek piešķirta tai pašai komandai, kas iepriekš kontrolēja bumbu  un displejs rāda trīspadsmit (13) vai mazāk sekundes, kā arī auts tiks izpildīts uzbrukuma zonā:</a:t>
            </a:r>
            <a:br>
              <a:rPr lang="lv-LV" altLang="lv-LV" sz="2400" dirty="0" smtClean="0"/>
            </a:br>
            <a:r>
              <a:rPr lang="lv-LV" altLang="lv-LV" sz="2400" dirty="0" smtClean="0"/>
              <a:t>1) Pārkāpuma (spēle ar kāju) vai piezīmes rezultātā;</a:t>
            </a:r>
            <a:br>
              <a:rPr lang="lv-LV" altLang="lv-LV" sz="2400" dirty="0" smtClean="0"/>
            </a:br>
            <a:r>
              <a:rPr lang="lv-LV" altLang="lv-LV" sz="2400" dirty="0" smtClean="0"/>
              <a:t>2) Spēle ir apturēta tādas darbības dēļ, kas nav saistīta ar bumbu kontrolējošo komandu;</a:t>
            </a:r>
            <a:br>
              <a:rPr lang="lv-LV" altLang="lv-LV" sz="2400" dirty="0" smtClean="0"/>
            </a:br>
            <a:r>
              <a:rPr lang="lv-LV" altLang="lv-LV" sz="2400" dirty="0" smtClean="0"/>
              <a:t>3) Spēle ir apturēta tādas darbības dēļ, kas nav saistīta ar kādu no komandām, ja vien tas nenostāda pretinieku komandu neizdevīgā situācijā;</a:t>
            </a:r>
            <a:br>
              <a:rPr lang="lv-LV" altLang="lv-LV" sz="2400" dirty="0" smtClean="0"/>
            </a:br>
            <a:r>
              <a:rPr lang="lv-LV" altLang="lv-LV" sz="2400" dirty="0" smtClean="0">
                <a:solidFill>
                  <a:srgbClr val="FF0000"/>
                </a:solidFill>
              </a:rPr>
              <a:t>Pēc nesekmīga metiena, pēdējā vai vienīgā soda metiena, vai piespēles pēc tam, kad bumba skārusi stīpu, un to savā kontrolē iegūst komanda, kura to kontrolēja iepriekš.</a:t>
            </a:r>
            <a:endParaRPr lang="lv-LV" sz="2400" dirty="0">
              <a:solidFill>
                <a:srgbClr val="FF0000"/>
              </a:solidFill>
            </a:endParaRPr>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824" y="1547589"/>
            <a:ext cx="8745091" cy="5256584"/>
          </a:xfrm>
        </p:spPr>
        <p:txBody>
          <a:bodyPr/>
          <a:lstStyle/>
          <a:p>
            <a:pPr algn="l"/>
            <a:r>
              <a:rPr lang="lv-LV" sz="2400" u="sng" dirty="0" smtClean="0"/>
              <a:t>A. OFICIĀLIE ŽESTI</a:t>
            </a:r>
            <a:br>
              <a:rPr lang="lv-LV" sz="2400" u="sng" dirty="0" smtClean="0"/>
            </a:br>
            <a:r>
              <a:rPr lang="lv-LV" sz="2400" dirty="0" smtClean="0"/>
              <a:t/>
            </a:r>
            <a:br>
              <a:rPr lang="lv-LV" sz="2400" dirty="0" smtClean="0"/>
            </a:br>
            <a:r>
              <a:rPr lang="lv-LV" sz="2400" dirty="0" smtClean="0"/>
              <a:t>A.1 Noteikumos attēlotie roku žesti ir vienīgie oficiālie žesti. Tie jālieto visiem tiesnešiem visās spēlēs.</a:t>
            </a:r>
            <a:br>
              <a:rPr lang="lv-LV" sz="2400" dirty="0" smtClean="0"/>
            </a:br>
            <a:r>
              <a:rPr lang="lv-LV" sz="2400" dirty="0" smtClean="0"/>
              <a:t/>
            </a:r>
            <a:br>
              <a:rPr lang="lv-LV" sz="2400" dirty="0" smtClean="0"/>
            </a:br>
            <a:r>
              <a:rPr lang="lv-LV" sz="2400" dirty="0" smtClean="0">
                <a:solidFill>
                  <a:srgbClr val="FF0000"/>
                </a:solidFill>
              </a:rPr>
              <a:t>A2. Tiesnešiem, rādot signālus spēles galdiņa tiesnešiem, </a:t>
            </a:r>
            <a:r>
              <a:rPr lang="lv-LV" sz="2400" u="sng" dirty="0" smtClean="0">
                <a:solidFill>
                  <a:srgbClr val="FF0000"/>
                </a:solidFill>
              </a:rPr>
              <a:t>stingri rekomendējam </a:t>
            </a:r>
            <a:r>
              <a:rPr lang="lv-LV" sz="2400" dirty="0" smtClean="0">
                <a:solidFill>
                  <a:srgbClr val="FF0000"/>
                </a:solidFill>
              </a:rPr>
              <a:t>tiesnešiem papildus komunicēt verbāli ar galdiņu (starptautiskās spēlēs oficiālā valoda – angļu val.)</a:t>
            </a:r>
            <a:br>
              <a:rPr lang="lv-LV" sz="2400" dirty="0" smtClean="0">
                <a:solidFill>
                  <a:srgbClr val="FF0000"/>
                </a:solidFill>
              </a:rPr>
            </a:br>
            <a:r>
              <a:rPr lang="lv-LV" sz="2400" dirty="0" smtClean="0"/>
              <a:t/>
            </a:r>
            <a:br>
              <a:rPr lang="lv-LV" sz="2400" dirty="0" smtClean="0"/>
            </a:br>
            <a:r>
              <a:rPr lang="lv-LV" sz="2400" dirty="0" smtClean="0"/>
              <a:t>A.3 Svarīgi, lai sekretariāta tiesneši arī pazītu šos signālus.</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1008112"/>
          </a:xfrm>
        </p:spPr>
        <p:txBody>
          <a:bodyPr/>
          <a:lstStyle/>
          <a:p>
            <a:r>
              <a:rPr lang="lv-LV" sz="2400" dirty="0" smtClean="0"/>
              <a:t>Spēles laika signāli.</a:t>
            </a:r>
            <a:r>
              <a:rPr lang="en-US" sz="2400" dirty="0" smtClean="0"/>
              <a:t> </a:t>
            </a:r>
            <a:r>
              <a:rPr lang="lv-LV" sz="2400" dirty="0" smtClean="0"/>
              <a:t/>
            </a:r>
            <a:br>
              <a:rPr lang="lv-LV" sz="2400" dirty="0" smtClean="0"/>
            </a:br>
            <a:r>
              <a:rPr lang="en-US" sz="2400" dirty="0" smtClean="0"/>
              <a:t>	</a:t>
            </a:r>
            <a:br>
              <a:rPr lang="en-US" sz="2400" dirty="0" smtClean="0"/>
            </a:br>
            <a:r>
              <a:rPr lang="lv-LV" sz="2400" dirty="0" smtClean="0"/>
              <a:t>Apturēt laiku dēļ pārkāpuma/ piezīmes/ palaist spēles laiku.</a:t>
            </a:r>
            <a:endParaRPr lang="lv-LV" sz="2400" dirty="0"/>
          </a:p>
        </p:txBody>
      </p:sp>
      <p:pic>
        <p:nvPicPr>
          <p:cNvPr id="1026" name="Picture 2"/>
          <p:cNvPicPr>
            <a:picLocks noChangeAspect="1" noChangeArrowheads="1"/>
          </p:cNvPicPr>
          <p:nvPr/>
        </p:nvPicPr>
        <p:blipFill>
          <a:blip r:embed="rId2" cstate="print"/>
          <a:srcRect/>
          <a:stretch>
            <a:fillRect/>
          </a:stretch>
        </p:blipFill>
        <p:spPr bwMode="auto">
          <a:xfrm>
            <a:off x="503808" y="2627709"/>
            <a:ext cx="3086100" cy="44100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600152" y="2627709"/>
            <a:ext cx="3086100" cy="44100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768504" y="2627709"/>
            <a:ext cx="3086100" cy="4410075"/>
          </a:xfrm>
          <a:prstGeom prst="rect">
            <a:avLst/>
          </a:prstGeom>
          <a:noFill/>
          <a:ln w="9525">
            <a:noFill/>
            <a:miter lim="800000"/>
            <a:headEnd/>
            <a:tailEnd/>
          </a:ln>
        </p:spPr>
      </p:pic>
      <p:pic>
        <p:nvPicPr>
          <p:cNvPr id="6" name="Picture 5" descr="H:\LJBL\LJBL 2013_2014\Logo LJBL.PNG"/>
          <p:cNvPicPr>
            <a:picLocks noChangeAspect="1" noChangeArrowheads="1"/>
          </p:cNvPicPr>
          <p:nvPr/>
        </p:nvPicPr>
        <p:blipFill>
          <a:blip r:embed="rId5" cstate="print"/>
          <a:srcRect/>
          <a:stretch>
            <a:fillRect/>
          </a:stretch>
        </p:blipFill>
        <p:spPr bwMode="auto">
          <a:xfrm>
            <a:off x="287784" y="0"/>
            <a:ext cx="790685" cy="1028844"/>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832" y="1547589"/>
            <a:ext cx="8601075" cy="5544616"/>
          </a:xfrm>
        </p:spPr>
        <p:txBody>
          <a:bodyPr/>
          <a:lstStyle/>
          <a:p>
            <a:pPr algn="l"/>
            <a:r>
              <a:rPr lang="lv-LV" sz="2400" b="0" dirty="0" smtClean="0">
                <a:solidFill>
                  <a:schemeClr val="tx1"/>
                </a:solidFill>
              </a:rPr>
              <a:t>	</a:t>
            </a:r>
            <a:r>
              <a:rPr lang="lv-LV" sz="2400" b="0" dirty="0">
                <a:solidFill>
                  <a:schemeClr val="tx1"/>
                </a:solidFill>
              </a:rPr>
              <a:t/>
            </a:r>
            <a:br>
              <a:rPr lang="lv-LV" sz="2400" b="0" dirty="0">
                <a:solidFill>
                  <a:schemeClr val="tx1"/>
                </a:solidFill>
              </a:rPr>
            </a:br>
            <a:r>
              <a:rPr lang="lv-LV" sz="2400" b="0" dirty="0" smtClean="0">
                <a:solidFill>
                  <a:schemeClr val="tx1"/>
                </a:solidFill>
              </a:rPr>
              <a:t>	</a:t>
            </a:r>
            <a:endParaRPr lang="lv-LV" sz="2400" b="0" dirty="0">
              <a:solidFill>
                <a:schemeClr val="tx1"/>
              </a:solidFill>
            </a:endParaRPr>
          </a:p>
        </p:txBody>
      </p:sp>
      <p:pic>
        <p:nvPicPr>
          <p:cNvPr id="3" name="Picture 2"/>
          <p:cNvPicPr>
            <a:picLocks noChangeAspect="1" noChangeArrowheads="1"/>
          </p:cNvPicPr>
          <p:nvPr/>
        </p:nvPicPr>
        <p:blipFill>
          <a:blip r:embed="rId2" cstate="print"/>
          <a:srcRect/>
          <a:stretch>
            <a:fillRect/>
          </a:stretch>
        </p:blipFill>
        <p:spPr>
          <a:xfrm>
            <a:off x="431800" y="1475581"/>
            <a:ext cx="9361040" cy="5544616"/>
          </a:xfrm>
          <a:prstGeom prst="rect">
            <a:avLst/>
          </a:prstGeom>
          <a:noFill/>
        </p:spPr>
      </p:pic>
      <p:pic>
        <p:nvPicPr>
          <p:cNvPr id="4" name="Picture 3" descr="H:\LJBL\LJBL 2013_2014\Logo LJBL.PNG"/>
          <p:cNvPicPr>
            <a:picLocks noChangeAspect="1" noChangeArrowheads="1"/>
          </p:cNvPicPr>
          <p:nvPr/>
        </p:nvPicPr>
        <p:blipFill>
          <a:blip r:embed="rId3"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475581"/>
            <a:ext cx="8907461" cy="864096"/>
          </a:xfrm>
        </p:spPr>
        <p:txBody>
          <a:bodyPr/>
          <a:lstStyle/>
          <a:p>
            <a:r>
              <a:rPr lang="lv-LV" sz="2400" dirty="0" smtClean="0"/>
              <a:t>Oficiālie žesti.</a:t>
            </a:r>
            <a:br>
              <a:rPr lang="lv-LV" sz="2400" dirty="0" smtClean="0"/>
            </a:br>
            <a:r>
              <a:rPr lang="lv-LV" sz="2400" dirty="0" smtClean="0"/>
              <a:t>Grozs netiek skaitīts.</a:t>
            </a:r>
            <a:endParaRPr lang="lv-LV" sz="2400" dirty="0"/>
          </a:p>
        </p:txBody>
      </p:sp>
      <p:pic>
        <p:nvPicPr>
          <p:cNvPr id="3" name="Picture 4"/>
          <p:cNvPicPr>
            <a:picLocks noGrp="1" noChangeAspect="1" noChangeArrowheads="1"/>
          </p:cNvPicPr>
          <p:nvPr>
            <p:ph idx="1"/>
          </p:nvPr>
        </p:nvPicPr>
        <p:blipFill>
          <a:blip r:embed="rId2" cstate="print"/>
          <a:srcRect/>
          <a:stretch>
            <a:fillRect/>
          </a:stretch>
        </p:blipFill>
        <p:spPr>
          <a:xfrm>
            <a:off x="575816" y="1331565"/>
            <a:ext cx="9217024" cy="5688632"/>
          </a:xfrm>
          <a:noFill/>
        </p:spPr>
      </p:pic>
      <p:pic>
        <p:nvPicPr>
          <p:cNvPr id="4" name="Picture 4"/>
          <p:cNvPicPr>
            <a:picLocks noGrp="1" noChangeAspect="1" noChangeArrowheads="1"/>
          </p:cNvPicPr>
          <p:nvPr>
            <p:ph idx="1"/>
          </p:nvPr>
        </p:nvPicPr>
        <p:blipFill>
          <a:blip r:embed="rId2" cstate="print"/>
          <a:srcRect/>
          <a:stretch>
            <a:fillRect/>
          </a:stretch>
        </p:blipFill>
        <p:spPr>
          <a:xfrm>
            <a:off x="719832" y="1547589"/>
            <a:ext cx="9001000" cy="5544616"/>
          </a:xfrm>
          <a:noFill/>
        </p:spPr>
      </p:pic>
      <p:pic>
        <p:nvPicPr>
          <p:cNvPr id="1026" name="Picture 2"/>
          <p:cNvPicPr>
            <a:picLocks noChangeAspect="1" noChangeArrowheads="1"/>
          </p:cNvPicPr>
          <p:nvPr/>
        </p:nvPicPr>
        <p:blipFill>
          <a:blip r:embed="rId3" cstate="print"/>
          <a:srcRect/>
          <a:stretch>
            <a:fillRect/>
          </a:stretch>
        </p:blipFill>
        <p:spPr bwMode="auto">
          <a:xfrm>
            <a:off x="2159992" y="2411685"/>
            <a:ext cx="6429375" cy="4429125"/>
          </a:xfrm>
          <a:prstGeom prst="rect">
            <a:avLst/>
          </a:prstGeom>
          <a:noFill/>
          <a:ln w="9525">
            <a:noFill/>
            <a:miter lim="800000"/>
            <a:headEnd/>
            <a:tailEnd/>
          </a:ln>
        </p:spPr>
      </p:pic>
      <p:pic>
        <p:nvPicPr>
          <p:cNvPr id="6" name="Picture 5" descr="H:\LJBL\LJBL 2013_2014\Logo LJBL.PNG"/>
          <p:cNvPicPr>
            <a:picLocks noChangeAspect="1" noChangeArrowheads="1"/>
          </p:cNvPicPr>
          <p:nvPr/>
        </p:nvPicPr>
        <p:blipFill>
          <a:blip r:embed="rId4" cstate="print"/>
          <a:srcRect/>
          <a:stretch>
            <a:fillRect/>
          </a:stretch>
        </p:blipFill>
        <p:spPr bwMode="auto">
          <a:xfrm>
            <a:off x="287784" y="0"/>
            <a:ext cx="790685" cy="1028844"/>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792088"/>
          </a:xfrm>
        </p:spPr>
        <p:txBody>
          <a:bodyPr/>
          <a:lstStyle/>
          <a:p>
            <a:r>
              <a:rPr lang="lv-LV" sz="2400" dirty="0" smtClean="0"/>
              <a:t>Oficiālie žesti.</a:t>
            </a:r>
            <a:br>
              <a:rPr lang="lv-LV" sz="2400" dirty="0" smtClean="0"/>
            </a:br>
            <a:r>
              <a:rPr lang="lv-LV" sz="2400" dirty="0" smtClean="0"/>
              <a:t>Sekunžu skaitīšana.</a:t>
            </a:r>
            <a:endParaRPr lang="lv-LV" sz="2400" dirty="0"/>
          </a:p>
        </p:txBody>
      </p:sp>
      <p:pic>
        <p:nvPicPr>
          <p:cNvPr id="3" name="Picture 3"/>
          <p:cNvPicPr>
            <a:picLocks noGrp="1" noChangeAspect="1" noChangeArrowheads="1"/>
          </p:cNvPicPr>
          <p:nvPr>
            <p:ph idx="1"/>
          </p:nvPr>
        </p:nvPicPr>
        <p:blipFill>
          <a:blip r:embed="rId2" cstate="print"/>
          <a:srcRect/>
          <a:stretch>
            <a:fillRect/>
          </a:stretch>
        </p:blipFill>
        <p:spPr>
          <a:xfrm>
            <a:off x="359793" y="1403573"/>
            <a:ext cx="9720832" cy="5616624"/>
          </a:xfrm>
          <a:noFill/>
        </p:spPr>
      </p:pic>
      <p:pic>
        <p:nvPicPr>
          <p:cNvPr id="2050" name="Picture 2"/>
          <p:cNvPicPr>
            <a:picLocks noChangeAspect="1" noChangeArrowheads="1"/>
          </p:cNvPicPr>
          <p:nvPr/>
        </p:nvPicPr>
        <p:blipFill>
          <a:blip r:embed="rId3" cstate="print"/>
          <a:srcRect/>
          <a:stretch>
            <a:fillRect/>
          </a:stretch>
        </p:blipFill>
        <p:spPr bwMode="auto">
          <a:xfrm>
            <a:off x="1655936" y="2555701"/>
            <a:ext cx="6768752" cy="4429125"/>
          </a:xfrm>
          <a:prstGeom prst="rect">
            <a:avLst/>
          </a:prstGeom>
          <a:noFill/>
          <a:ln w="9525">
            <a:noFill/>
            <a:miter lim="800000"/>
            <a:headEnd/>
            <a:tailEnd/>
          </a:ln>
        </p:spPr>
      </p:pic>
      <p:pic>
        <p:nvPicPr>
          <p:cNvPr id="5" name="Picture 4" descr="H:\LJBL\LJBL 2013_2014\Logo LJBL.PNG"/>
          <p:cNvPicPr>
            <a:picLocks noChangeAspect="1" noChangeArrowheads="1"/>
          </p:cNvPicPr>
          <p:nvPr/>
        </p:nvPicPr>
        <p:blipFill>
          <a:blip r:embed="rId4" cstate="print"/>
          <a:srcRect/>
          <a:stretch>
            <a:fillRect/>
          </a:stretch>
        </p:blipFill>
        <p:spPr bwMode="auto">
          <a:xfrm>
            <a:off x="287784" y="0"/>
            <a:ext cx="790685" cy="102884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763613"/>
            <a:ext cx="8601075" cy="4968552"/>
          </a:xfrm>
        </p:spPr>
        <p:txBody>
          <a:bodyPr/>
          <a:lstStyle/>
          <a:p>
            <a:pPr algn="l"/>
            <a:r>
              <a:rPr lang="lv-LV" sz="2400" dirty="0" smtClean="0"/>
              <a:t>Pants 12.3. </a:t>
            </a:r>
            <a:r>
              <a:rPr lang="lv-LV" sz="2400" u="sng" dirty="0" smtClean="0"/>
              <a:t>– </a:t>
            </a:r>
            <a:r>
              <a:rPr lang="lv-LV" sz="2400" dirty="0" smtClean="0"/>
              <a:t/>
            </a:r>
            <a:br>
              <a:rPr lang="lv-LV" sz="2400" dirty="0" smtClean="0"/>
            </a:br>
            <a:r>
              <a:rPr lang="lv-LV" sz="2400" u="sng" dirty="0" smtClean="0"/>
              <a:t>Strīda bumbas situācijas (papildinājums)</a:t>
            </a:r>
            <a:r>
              <a:rPr lang="lv-LV" sz="2400" dirty="0" smtClean="0"/>
              <a:t/>
            </a:r>
            <a:br>
              <a:rPr lang="lv-LV" sz="2400" dirty="0" smtClean="0"/>
            </a:br>
            <a:r>
              <a:rPr lang="lv-LV" sz="2400" dirty="0" smtClean="0"/>
              <a:t/>
            </a:r>
            <a:br>
              <a:rPr lang="lv-LV" sz="2400" dirty="0" smtClean="0"/>
            </a:br>
            <a:r>
              <a:rPr lang="lv-LV" sz="2400" dirty="0" smtClean="0"/>
              <a:t>2012. - </a:t>
            </a:r>
            <a:r>
              <a:rPr lang="es-ES" sz="2400" u="sng" dirty="0" err="1" smtClean="0"/>
              <a:t>Strīda</a:t>
            </a:r>
            <a:r>
              <a:rPr lang="es-ES" sz="2400" u="sng" dirty="0" smtClean="0"/>
              <a:t> </a:t>
            </a:r>
            <a:r>
              <a:rPr lang="es-ES" sz="2400" u="sng" dirty="0" err="1" smtClean="0"/>
              <a:t>bumbas</a:t>
            </a:r>
            <a:r>
              <a:rPr lang="es-ES" sz="2400" u="sng" dirty="0" smtClean="0"/>
              <a:t> </a:t>
            </a:r>
            <a:r>
              <a:rPr lang="es-ES" sz="2400" u="sng" dirty="0" err="1" smtClean="0"/>
              <a:t>situācija</a:t>
            </a:r>
            <a:r>
              <a:rPr lang="es-ES" sz="2400" u="sng" dirty="0" smtClean="0"/>
              <a:t> ir </a:t>
            </a:r>
            <a:r>
              <a:rPr lang="es-ES" sz="2400" u="sng" dirty="0" err="1" smtClean="0"/>
              <a:t>notikusi</a:t>
            </a:r>
            <a:r>
              <a:rPr lang="es-ES" sz="2400" u="sng" dirty="0" smtClean="0"/>
              <a:t>, </a:t>
            </a:r>
            <a:r>
              <a:rPr lang="es-ES" sz="2400" u="sng" dirty="0" err="1" smtClean="0"/>
              <a:t>kad</a:t>
            </a:r>
            <a:r>
              <a:rPr lang="lv-LV" sz="2400" dirty="0" smtClean="0"/>
              <a:t>:</a:t>
            </a:r>
            <a:br>
              <a:rPr lang="lv-LV" sz="2400" dirty="0" smtClean="0"/>
            </a:br>
            <a:r>
              <a:rPr lang="lv-LV" sz="2400" dirty="0" smtClean="0"/>
              <a:t>dzīva bumba iesprūst starp vairogu un stīpu (izņemot, ja tas notiek starp soda metieniem);</a:t>
            </a:r>
            <a:br>
              <a:rPr lang="lv-LV" sz="2400" dirty="0" smtClean="0"/>
            </a:br>
            <a:r>
              <a:rPr lang="lv-LV" sz="2400" dirty="0" smtClean="0">
                <a:solidFill>
                  <a:srgbClr val="FF0000"/>
                </a:solidFill>
              </a:rPr>
              <a:t>2014. - </a:t>
            </a:r>
            <a:r>
              <a:rPr lang="es-ES" sz="2400" u="sng" dirty="0" err="1" smtClean="0">
                <a:solidFill>
                  <a:srgbClr val="FF0000"/>
                </a:solidFill>
              </a:rPr>
              <a:t>Strīda</a:t>
            </a:r>
            <a:r>
              <a:rPr lang="es-ES" sz="2400" u="sng" dirty="0" smtClean="0">
                <a:solidFill>
                  <a:srgbClr val="FF0000"/>
                </a:solidFill>
              </a:rPr>
              <a:t> </a:t>
            </a:r>
            <a:r>
              <a:rPr lang="es-ES" sz="2400" u="sng" dirty="0" err="1" smtClean="0">
                <a:solidFill>
                  <a:srgbClr val="FF0000"/>
                </a:solidFill>
              </a:rPr>
              <a:t>bumbas</a:t>
            </a:r>
            <a:r>
              <a:rPr lang="es-ES" sz="2400" u="sng" dirty="0" smtClean="0">
                <a:solidFill>
                  <a:srgbClr val="FF0000"/>
                </a:solidFill>
              </a:rPr>
              <a:t> </a:t>
            </a:r>
            <a:r>
              <a:rPr lang="es-ES" sz="2400" u="sng" dirty="0" err="1" smtClean="0">
                <a:solidFill>
                  <a:srgbClr val="FF0000"/>
                </a:solidFill>
              </a:rPr>
              <a:t>situācija</a:t>
            </a:r>
            <a:r>
              <a:rPr lang="es-ES" sz="2400" u="sng" dirty="0" smtClean="0">
                <a:solidFill>
                  <a:srgbClr val="FF0000"/>
                </a:solidFill>
              </a:rPr>
              <a:t> ir </a:t>
            </a:r>
            <a:r>
              <a:rPr lang="es-ES" sz="2400" u="sng" dirty="0" err="1" smtClean="0">
                <a:solidFill>
                  <a:srgbClr val="FF0000"/>
                </a:solidFill>
              </a:rPr>
              <a:t>notikusi</a:t>
            </a:r>
            <a:r>
              <a:rPr lang="es-ES" sz="2400" u="sng" dirty="0" smtClean="0">
                <a:solidFill>
                  <a:srgbClr val="FF0000"/>
                </a:solidFill>
              </a:rPr>
              <a:t>, </a:t>
            </a:r>
            <a:r>
              <a:rPr lang="es-ES" sz="2400" u="sng" dirty="0" err="1" smtClean="0">
                <a:solidFill>
                  <a:srgbClr val="FF0000"/>
                </a:solidFill>
              </a:rPr>
              <a:t>kad</a:t>
            </a:r>
            <a:r>
              <a:rPr lang="lv-LV" sz="2400" dirty="0" smtClean="0">
                <a:solidFill>
                  <a:srgbClr val="FF0000"/>
                </a:solidFill>
              </a:rPr>
              <a:t>:</a:t>
            </a:r>
            <a:br>
              <a:rPr lang="lv-LV" sz="2400" dirty="0" smtClean="0">
                <a:solidFill>
                  <a:srgbClr val="FF0000"/>
                </a:solidFill>
              </a:rPr>
            </a:br>
            <a:r>
              <a:rPr lang="lv-LV" sz="2400" dirty="0" smtClean="0">
                <a:solidFill>
                  <a:srgbClr val="FF0000"/>
                </a:solidFill>
              </a:rPr>
              <a:t>dzīva bumba iesprūst starp vairogu un stīpu (izņemot, ja tas notiek starp soda </a:t>
            </a:r>
            <a:r>
              <a:rPr lang="lv-LV" sz="2400" u="sng" dirty="0" smtClean="0">
                <a:solidFill>
                  <a:srgbClr val="FF0000"/>
                </a:solidFill>
              </a:rPr>
              <a:t>metieniem un pēc pēdējā vai vienīgā soda metiena sekos bumbas iemetiens no centra līnijas </a:t>
            </a:r>
            <a:r>
              <a:rPr lang="lv-LV" sz="2400" u="sng" dirty="0" err="1" smtClean="0">
                <a:solidFill>
                  <a:srgbClr val="FF0000"/>
                </a:solidFill>
              </a:rPr>
              <a:t>pretīm</a:t>
            </a:r>
            <a:r>
              <a:rPr lang="lv-LV" sz="2400" u="sng" dirty="0" smtClean="0">
                <a:solidFill>
                  <a:srgbClr val="FF0000"/>
                </a:solidFill>
              </a:rPr>
              <a:t> tiesnešu galdiņam</a:t>
            </a:r>
            <a:r>
              <a:rPr lang="lv-LV" sz="2400" dirty="0" smtClean="0">
                <a:solidFill>
                  <a:srgbClr val="FF0000"/>
                </a:solidFill>
              </a:rPr>
              <a:t>).</a:t>
            </a:r>
            <a:r>
              <a:rPr lang="lv-LV" sz="2400" dirty="0" smtClean="0"/>
              <a:t/>
            </a:r>
            <a:br>
              <a:rPr lang="lv-LV" sz="2400" dirty="0" smtClean="0"/>
            </a:br>
            <a:r>
              <a:rPr lang="lv-LV" sz="2400" dirty="0" smtClean="0"/>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825" y="1619597"/>
            <a:ext cx="2088231" cy="1224136"/>
          </a:xfrm>
        </p:spPr>
        <p:txBody>
          <a:bodyPr/>
          <a:lstStyle/>
          <a:p>
            <a:r>
              <a:rPr lang="lv-LV" sz="2400" dirty="0" smtClean="0"/>
              <a:t>Oficiālie žesti.</a:t>
            </a:r>
            <a:br>
              <a:rPr lang="lv-LV" sz="2400" dirty="0" smtClean="0"/>
            </a:br>
            <a:r>
              <a:rPr lang="lv-LV" sz="2400" dirty="0" smtClean="0"/>
              <a:t>Spēlētāju numuri.</a:t>
            </a:r>
            <a:endParaRPr lang="lv-LV" sz="2400" dirty="0"/>
          </a:p>
        </p:txBody>
      </p:sp>
      <p:pic>
        <p:nvPicPr>
          <p:cNvPr id="3" name="Picture 4"/>
          <p:cNvPicPr>
            <a:picLocks noChangeAspect="1" noChangeArrowheads="1"/>
          </p:cNvPicPr>
          <p:nvPr/>
        </p:nvPicPr>
        <p:blipFill>
          <a:blip r:embed="rId2" cstate="print"/>
          <a:srcRect/>
          <a:stretch>
            <a:fillRect/>
          </a:stretch>
        </p:blipFill>
        <p:spPr>
          <a:xfrm>
            <a:off x="3168104" y="1331565"/>
            <a:ext cx="6480720" cy="56886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2880072" y="1835621"/>
            <a:ext cx="6768752" cy="5184576"/>
          </a:xfrm>
          <a:prstGeom prst="rect">
            <a:avLst/>
          </a:prstGeom>
          <a:noFill/>
          <a:ln w="9525">
            <a:noFill/>
            <a:miter lim="800000"/>
            <a:headEnd/>
            <a:tailEnd/>
          </a:ln>
        </p:spPr>
      </p:pic>
      <p:pic>
        <p:nvPicPr>
          <p:cNvPr id="5" name="Picture 4" descr="H:\LJBL\LJBL 2013_2014\Logo LJBL.PNG"/>
          <p:cNvPicPr>
            <a:picLocks noChangeAspect="1" noChangeArrowheads="1"/>
          </p:cNvPicPr>
          <p:nvPr/>
        </p:nvPicPr>
        <p:blipFill>
          <a:blip r:embed="rId4" cstate="print"/>
          <a:srcRect/>
          <a:stretch>
            <a:fillRect/>
          </a:stretch>
        </p:blipFill>
        <p:spPr bwMode="auto">
          <a:xfrm>
            <a:off x="287784" y="0"/>
            <a:ext cx="790685" cy="1028844"/>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259557"/>
            <a:ext cx="8601075" cy="792088"/>
          </a:xfrm>
        </p:spPr>
        <p:txBody>
          <a:bodyPr/>
          <a:lstStyle/>
          <a:p>
            <a:r>
              <a:rPr lang="lv-LV" sz="2400" dirty="0" smtClean="0"/>
              <a:t>Oficiālie žesti.</a:t>
            </a:r>
            <a:br>
              <a:rPr lang="lv-LV" sz="2400" dirty="0" smtClean="0"/>
            </a:br>
            <a:r>
              <a:rPr lang="lv-LV" sz="2400" dirty="0" smtClean="0"/>
              <a:t>Spēlētāju numuri.</a:t>
            </a:r>
            <a:endParaRPr lang="lv-LV" sz="2400" dirty="0"/>
          </a:p>
        </p:txBody>
      </p:sp>
      <p:pic>
        <p:nvPicPr>
          <p:cNvPr id="4098" name="Picture 2"/>
          <p:cNvPicPr>
            <a:picLocks noChangeAspect="1" noChangeArrowheads="1"/>
          </p:cNvPicPr>
          <p:nvPr/>
        </p:nvPicPr>
        <p:blipFill>
          <a:blip r:embed="rId2" cstate="print"/>
          <a:srcRect/>
          <a:stretch>
            <a:fillRect/>
          </a:stretch>
        </p:blipFill>
        <p:spPr bwMode="auto">
          <a:xfrm>
            <a:off x="359792" y="1979637"/>
            <a:ext cx="3086100" cy="496855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600152" y="1979637"/>
            <a:ext cx="3086100" cy="4968552"/>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768504" y="1979637"/>
            <a:ext cx="3086100" cy="4968552"/>
          </a:xfrm>
          <a:prstGeom prst="rect">
            <a:avLst/>
          </a:prstGeom>
          <a:noFill/>
          <a:ln w="9525">
            <a:noFill/>
            <a:miter lim="800000"/>
            <a:headEnd/>
            <a:tailEnd/>
          </a:ln>
        </p:spPr>
      </p:pic>
      <p:pic>
        <p:nvPicPr>
          <p:cNvPr id="6" name="Picture 5" descr="H:\LJBL\LJBL 2013_2014\Logo LJBL.PNG"/>
          <p:cNvPicPr>
            <a:picLocks noChangeAspect="1" noChangeArrowheads="1"/>
          </p:cNvPicPr>
          <p:nvPr/>
        </p:nvPicPr>
        <p:blipFill>
          <a:blip r:embed="rId5" cstate="print"/>
          <a:srcRect/>
          <a:stretch>
            <a:fillRect/>
          </a:stretch>
        </p:blipFill>
        <p:spPr bwMode="auto">
          <a:xfrm>
            <a:off x="287784" y="0"/>
            <a:ext cx="790685" cy="1028844"/>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15541"/>
            <a:ext cx="8601075" cy="792088"/>
          </a:xfrm>
        </p:spPr>
        <p:txBody>
          <a:bodyPr/>
          <a:lstStyle/>
          <a:p>
            <a:r>
              <a:rPr lang="lv-LV" sz="2400" dirty="0" smtClean="0"/>
              <a:t>Oficiālie žesti.</a:t>
            </a:r>
            <a:br>
              <a:rPr lang="lv-LV" sz="2400" dirty="0" smtClean="0"/>
            </a:br>
            <a:r>
              <a:rPr lang="lv-LV" sz="2400" dirty="0" smtClean="0"/>
              <a:t>Spēlētāju numuri.</a:t>
            </a:r>
            <a:endParaRPr lang="lv-LV" sz="2400" dirty="0"/>
          </a:p>
        </p:txBody>
      </p:sp>
      <p:pic>
        <p:nvPicPr>
          <p:cNvPr id="3" name="Picture 2"/>
          <p:cNvPicPr>
            <a:picLocks noChangeAspect="1" noChangeArrowheads="1"/>
          </p:cNvPicPr>
          <p:nvPr/>
        </p:nvPicPr>
        <p:blipFill>
          <a:blip r:embed="rId2" cstate="print"/>
          <a:srcRect/>
          <a:stretch>
            <a:fillRect/>
          </a:stretch>
        </p:blipFill>
        <p:spPr>
          <a:xfrm>
            <a:off x="575816" y="1907629"/>
            <a:ext cx="9217024" cy="5112568"/>
          </a:xfrm>
          <a:prstGeom prst="rect">
            <a:avLst/>
          </a:prstGeom>
          <a:noFill/>
        </p:spPr>
      </p:pic>
      <p:pic>
        <p:nvPicPr>
          <p:cNvPr id="4" name="Picture 3" descr="H:\LJBL\LJBL 2013_2014\Logo LJBL.PNG"/>
          <p:cNvPicPr>
            <a:picLocks noChangeAspect="1" noChangeArrowheads="1"/>
          </p:cNvPicPr>
          <p:nvPr/>
        </p:nvPicPr>
        <p:blipFill>
          <a:blip r:embed="rId3" cstate="print"/>
          <a:srcRect/>
          <a:stretch>
            <a:fillRect/>
          </a:stretch>
        </p:blipFill>
        <p:spPr bwMode="auto">
          <a:xfrm>
            <a:off x="287784" y="0"/>
            <a:ext cx="790685" cy="1028844"/>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15541"/>
            <a:ext cx="8601075" cy="792088"/>
          </a:xfrm>
        </p:spPr>
        <p:txBody>
          <a:bodyPr/>
          <a:lstStyle/>
          <a:p>
            <a:r>
              <a:rPr lang="lv-LV" sz="2400" dirty="0" smtClean="0"/>
              <a:t>Oficiālie žesti.</a:t>
            </a:r>
            <a:br>
              <a:rPr lang="lv-LV" sz="2400" dirty="0" smtClean="0"/>
            </a:br>
            <a:r>
              <a:rPr lang="lv-LV" sz="2400" dirty="0" smtClean="0"/>
              <a:t>Spēlētāju numuri.</a:t>
            </a:r>
            <a:endParaRPr lang="lv-LV" sz="2400" dirty="0"/>
          </a:p>
        </p:txBody>
      </p:sp>
      <p:pic>
        <p:nvPicPr>
          <p:cNvPr id="1026" name="Picture 2" descr="D:\LBS\Noteikumi\FIBA new signal1.PNG"/>
          <p:cNvPicPr>
            <a:picLocks noChangeAspect="1" noChangeArrowheads="1"/>
          </p:cNvPicPr>
          <p:nvPr/>
        </p:nvPicPr>
        <p:blipFill>
          <a:blip r:embed="rId2" cstate="print"/>
          <a:srcRect/>
          <a:stretch>
            <a:fillRect/>
          </a:stretch>
        </p:blipFill>
        <p:spPr bwMode="auto">
          <a:xfrm>
            <a:off x="503808" y="1835621"/>
            <a:ext cx="9361040" cy="5184576"/>
          </a:xfrm>
          <a:prstGeom prst="rect">
            <a:avLst/>
          </a:prstGeom>
          <a:noFill/>
        </p:spPr>
      </p:pic>
      <p:pic>
        <p:nvPicPr>
          <p:cNvPr id="4" name="Picture 3" descr="H:\LJBL\LJBL 2013_2014\Logo LJBL.PNG"/>
          <p:cNvPicPr>
            <a:picLocks noChangeAspect="1" noChangeArrowheads="1"/>
          </p:cNvPicPr>
          <p:nvPr/>
        </p:nvPicPr>
        <p:blipFill>
          <a:blip r:embed="rId3" cstate="print"/>
          <a:srcRect/>
          <a:stretch>
            <a:fillRect/>
          </a:stretch>
        </p:blipFill>
        <p:spPr bwMode="auto">
          <a:xfrm>
            <a:off x="287784" y="0"/>
            <a:ext cx="790685" cy="1028844"/>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15541"/>
            <a:ext cx="8601075" cy="1008112"/>
          </a:xfrm>
        </p:spPr>
        <p:txBody>
          <a:bodyPr/>
          <a:lstStyle/>
          <a:p>
            <a:r>
              <a:rPr lang="lv-LV" sz="2400" dirty="0" smtClean="0"/>
              <a:t>Oficiālie žesti.</a:t>
            </a:r>
            <a:br>
              <a:rPr lang="lv-LV" sz="2400" dirty="0" smtClean="0"/>
            </a:br>
            <a:r>
              <a:rPr lang="lv-LV" sz="2400" dirty="0" smtClean="0"/>
              <a:t>Spēlētāju numuri.</a:t>
            </a:r>
            <a:endParaRPr lang="lv-LV" sz="2400" dirty="0"/>
          </a:p>
        </p:txBody>
      </p:sp>
      <p:pic>
        <p:nvPicPr>
          <p:cNvPr id="2050" name="Picture 2" descr="D:\LBS\Noteikumi\FIBA new signal2.PNG"/>
          <p:cNvPicPr>
            <a:picLocks noChangeAspect="1" noChangeArrowheads="1"/>
          </p:cNvPicPr>
          <p:nvPr/>
        </p:nvPicPr>
        <p:blipFill>
          <a:blip r:embed="rId2" cstate="print"/>
          <a:srcRect/>
          <a:stretch>
            <a:fillRect/>
          </a:stretch>
        </p:blipFill>
        <p:spPr bwMode="auto">
          <a:xfrm>
            <a:off x="503808" y="1907629"/>
            <a:ext cx="9361040" cy="5184576"/>
          </a:xfrm>
          <a:prstGeom prst="rect">
            <a:avLst/>
          </a:prstGeom>
          <a:noFill/>
        </p:spPr>
      </p:pic>
      <p:pic>
        <p:nvPicPr>
          <p:cNvPr id="4" name="Picture 3" descr="H:\LJBL\LJBL 2013_2014\Logo LJBL.PNG"/>
          <p:cNvPicPr>
            <a:picLocks noChangeAspect="1" noChangeArrowheads="1"/>
          </p:cNvPicPr>
          <p:nvPr/>
        </p:nvPicPr>
        <p:blipFill>
          <a:blip r:embed="rId3" cstate="print"/>
          <a:srcRect/>
          <a:stretch>
            <a:fillRect/>
          </a:stretch>
        </p:blipFill>
        <p:spPr bwMode="auto">
          <a:xfrm>
            <a:off x="287784" y="0"/>
            <a:ext cx="790685" cy="1028844"/>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15541"/>
            <a:ext cx="8601075" cy="864096"/>
          </a:xfrm>
        </p:spPr>
        <p:txBody>
          <a:bodyPr/>
          <a:lstStyle/>
          <a:p>
            <a:r>
              <a:rPr lang="lv-LV" sz="2400" dirty="0" smtClean="0"/>
              <a:t>Oficiālie žesti.</a:t>
            </a:r>
            <a:br>
              <a:rPr lang="lv-LV" sz="2400" dirty="0" smtClean="0"/>
            </a:br>
            <a:r>
              <a:rPr lang="lv-LV" sz="2400" dirty="0" smtClean="0"/>
              <a:t>Piezīmes.</a:t>
            </a:r>
            <a:endParaRPr lang="lv-LV" sz="2400" dirty="0"/>
          </a:p>
        </p:txBody>
      </p:sp>
      <p:pic>
        <p:nvPicPr>
          <p:cNvPr id="5" name="Picture 4"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pic>
        <p:nvPicPr>
          <p:cNvPr id="3074" name="Picture 2" descr="D:\LBS\Noteikumi\FIBA new signal3.PNG"/>
          <p:cNvPicPr>
            <a:picLocks noChangeAspect="1" noChangeArrowheads="1"/>
          </p:cNvPicPr>
          <p:nvPr/>
        </p:nvPicPr>
        <p:blipFill>
          <a:blip r:embed="rId3" cstate="print"/>
          <a:srcRect/>
          <a:stretch>
            <a:fillRect/>
          </a:stretch>
        </p:blipFill>
        <p:spPr bwMode="auto">
          <a:xfrm>
            <a:off x="503809" y="1835621"/>
            <a:ext cx="9576816" cy="5328592"/>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187549"/>
            <a:ext cx="8601075" cy="1008112"/>
          </a:xfrm>
        </p:spPr>
        <p:txBody>
          <a:bodyPr/>
          <a:lstStyle/>
          <a:p>
            <a:r>
              <a:rPr lang="lv-LV" sz="2400" dirty="0" smtClean="0"/>
              <a:t>Oficiālie žesti.</a:t>
            </a:r>
            <a:br>
              <a:rPr lang="lv-LV" sz="2400" dirty="0" smtClean="0"/>
            </a:br>
            <a:r>
              <a:rPr lang="lv-LV" sz="2400" dirty="0" smtClean="0"/>
              <a:t>Piezīmes.</a:t>
            </a:r>
            <a:br>
              <a:rPr lang="lv-LV" sz="2400" dirty="0" smtClean="0"/>
            </a:br>
            <a:endParaRPr lang="lv-LV" sz="2400" dirty="0"/>
          </a:p>
        </p:txBody>
      </p:sp>
      <p:pic>
        <p:nvPicPr>
          <p:cNvPr id="4" name="Picture 3"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pic>
        <p:nvPicPr>
          <p:cNvPr id="4098" name="Picture 2" descr="D:\LBS\Noteikumi\FIBA new signal4.PNG"/>
          <p:cNvPicPr>
            <a:picLocks noChangeAspect="1" noChangeArrowheads="1"/>
          </p:cNvPicPr>
          <p:nvPr/>
        </p:nvPicPr>
        <p:blipFill>
          <a:blip r:embed="rId3" cstate="print"/>
          <a:srcRect/>
          <a:stretch>
            <a:fillRect/>
          </a:stretch>
        </p:blipFill>
        <p:spPr bwMode="auto">
          <a:xfrm>
            <a:off x="503807" y="1907629"/>
            <a:ext cx="9576817" cy="5256584"/>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2123653"/>
            <a:ext cx="1562645" cy="2808312"/>
          </a:xfrm>
        </p:spPr>
        <p:txBody>
          <a:bodyPr/>
          <a:lstStyle/>
          <a:p>
            <a:r>
              <a:rPr lang="lv-LV" sz="2400" dirty="0" smtClean="0"/>
              <a:t>Oficiālie žesti.</a:t>
            </a:r>
            <a:br>
              <a:rPr lang="lv-LV" sz="2400" dirty="0" smtClean="0"/>
            </a:br>
            <a:r>
              <a:rPr lang="lv-LV" sz="2400" dirty="0" smtClean="0"/>
              <a:t>Piezīmes.</a:t>
            </a:r>
            <a:endParaRPr lang="lv-LV" sz="2400" dirty="0"/>
          </a:p>
        </p:txBody>
      </p:sp>
      <p:pic>
        <p:nvPicPr>
          <p:cNvPr id="4" name="Picture 3"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pic>
        <p:nvPicPr>
          <p:cNvPr id="5122" name="Picture 2" descr="D:\LBS\Noteikumi\FIBA new signal5.PNG"/>
          <p:cNvPicPr>
            <a:picLocks noChangeAspect="1" noChangeArrowheads="1"/>
          </p:cNvPicPr>
          <p:nvPr/>
        </p:nvPicPr>
        <p:blipFill>
          <a:blip r:embed="rId3" cstate="print"/>
          <a:srcRect/>
          <a:stretch>
            <a:fillRect/>
          </a:stretch>
        </p:blipFill>
        <p:spPr bwMode="auto">
          <a:xfrm>
            <a:off x="2376016" y="1547589"/>
            <a:ext cx="7416824" cy="5472608"/>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259557"/>
            <a:ext cx="8601075" cy="936104"/>
          </a:xfrm>
        </p:spPr>
        <p:txBody>
          <a:bodyPr/>
          <a:lstStyle/>
          <a:p>
            <a:r>
              <a:rPr lang="lv-LV" sz="2400" dirty="0" smtClean="0"/>
              <a:t>Oficiālie žesti.</a:t>
            </a:r>
            <a:br>
              <a:rPr lang="lv-LV" sz="2400" dirty="0" smtClean="0"/>
            </a:br>
            <a:r>
              <a:rPr lang="lv-LV" sz="2400" dirty="0" smtClean="0"/>
              <a:t>Piezīme metiena brīdī, piezīme pirms metiena.</a:t>
            </a:r>
            <a:endParaRPr lang="lv-LV" sz="2400" dirty="0"/>
          </a:p>
        </p:txBody>
      </p:sp>
      <p:pic>
        <p:nvPicPr>
          <p:cNvPr id="6146" name="Picture 2" descr="D:\LBS\Noteikumi\FIBA new signal6.PNG"/>
          <p:cNvPicPr>
            <a:picLocks noChangeAspect="1" noChangeArrowheads="1"/>
          </p:cNvPicPr>
          <p:nvPr/>
        </p:nvPicPr>
        <p:blipFill>
          <a:blip r:embed="rId2" cstate="print"/>
          <a:srcRect/>
          <a:stretch>
            <a:fillRect/>
          </a:stretch>
        </p:blipFill>
        <p:spPr bwMode="auto">
          <a:xfrm>
            <a:off x="791840" y="2123653"/>
            <a:ext cx="9073008" cy="4968552"/>
          </a:xfrm>
          <a:prstGeom prst="rect">
            <a:avLst/>
          </a:prstGeom>
          <a:noFill/>
        </p:spPr>
      </p:pic>
      <p:pic>
        <p:nvPicPr>
          <p:cNvPr id="4" name="Picture 3" descr="H:\LJBL\LJBL 2013_2014\Logo LJBL.PNG"/>
          <p:cNvPicPr>
            <a:picLocks noChangeAspect="1" noChangeArrowheads="1"/>
          </p:cNvPicPr>
          <p:nvPr/>
        </p:nvPicPr>
        <p:blipFill>
          <a:blip r:embed="rId3" cstate="print"/>
          <a:srcRect/>
          <a:stretch>
            <a:fillRect/>
          </a:stretch>
        </p:blipFill>
        <p:spPr bwMode="auto">
          <a:xfrm>
            <a:off x="287784" y="0"/>
            <a:ext cx="790685" cy="1028844"/>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subTitle"/>
          </p:nvPr>
        </p:nvSpPr>
        <p:spPr>
          <a:xfrm>
            <a:off x="720725" y="1976438"/>
            <a:ext cx="8640763" cy="5040312"/>
          </a:xfrm>
          <a:ln/>
        </p:spPr>
        <p:txBody>
          <a:bodyPr/>
          <a:lstStyle/>
          <a:p>
            <a:pPr>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r>
              <a:rPr lang="lv-LV" sz="3200" dirty="0" smtClean="0">
                <a:solidFill>
                  <a:srgbClr val="000000"/>
                </a:solidFill>
                <a:cs typeface="Arial" charset="0"/>
              </a:rPr>
              <a:t>VEIKSMĪGU JAUNO SEZONU!</a:t>
            </a:r>
          </a:p>
          <a:p>
            <a:pPr>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endParaRPr lang="lv-LV" sz="3200" dirty="0">
              <a:solidFill>
                <a:srgbClr val="000000"/>
              </a:solidFill>
              <a:cs typeface="Arial" charset="0"/>
            </a:endParaRPr>
          </a:p>
          <a:p>
            <a:pPr>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r>
              <a:rPr lang="en-GB" sz="3200" dirty="0" smtClean="0">
                <a:solidFill>
                  <a:srgbClr val="000000"/>
                </a:solidFill>
                <a:cs typeface="Arial" charset="0"/>
              </a:rPr>
              <a:t>PALDIES</a:t>
            </a:r>
            <a:r>
              <a:rPr lang="lv-LV" sz="3200" dirty="0" smtClean="0">
                <a:solidFill>
                  <a:srgbClr val="000000"/>
                </a:solidFill>
                <a:cs typeface="Arial" charset="0"/>
              </a:rPr>
              <a:t>.</a:t>
            </a:r>
            <a:r>
              <a:rPr lang="en-GB" sz="3200" dirty="0" smtClean="0">
                <a:solidFill>
                  <a:srgbClr val="000000"/>
                </a:solidFill>
                <a:cs typeface="Arial" charset="0"/>
              </a:rPr>
              <a:t> </a:t>
            </a:r>
            <a:endParaRPr lang="en-GB" sz="3200" dirty="0">
              <a:solidFill>
                <a:srgbClr val="000000"/>
              </a:solidFill>
              <a:cs typeface="Arial" charset="0"/>
            </a:endParaRPr>
          </a:p>
          <a:p>
            <a:pPr algn="l">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endParaRPr lang="lv-LV" sz="2000" dirty="0" smtClean="0">
              <a:solidFill>
                <a:srgbClr val="000000"/>
              </a:solidFill>
              <a:cs typeface="Arial" charset="0"/>
            </a:endParaRPr>
          </a:p>
          <a:p>
            <a:pPr algn="l">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endParaRPr lang="lv-LV" sz="2000" dirty="0" smtClean="0">
              <a:solidFill>
                <a:srgbClr val="000000"/>
              </a:solidFill>
              <a:cs typeface="Arial" charset="0"/>
            </a:endParaRPr>
          </a:p>
          <a:p>
            <a:pPr algn="l">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endParaRPr lang="lv-LV" sz="2000" dirty="0" smtClean="0">
              <a:solidFill>
                <a:srgbClr val="000000"/>
              </a:solidFill>
              <a:cs typeface="Arial" charset="0"/>
            </a:endParaRPr>
          </a:p>
          <a:p>
            <a:pPr algn="l">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endParaRPr lang="lv-LV" sz="2000" dirty="0" smtClean="0">
              <a:solidFill>
                <a:srgbClr val="000000"/>
              </a:solidFill>
              <a:cs typeface="Arial" charset="0"/>
            </a:endParaRPr>
          </a:p>
          <a:p>
            <a:pPr algn="l">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endParaRPr lang="lv-LV" sz="2000" dirty="0" smtClean="0">
              <a:solidFill>
                <a:srgbClr val="000000"/>
              </a:solidFill>
              <a:cs typeface="Arial" charset="0"/>
            </a:endParaRPr>
          </a:p>
          <a:p>
            <a:pPr algn="l">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endParaRPr lang="lv-LV" sz="2000" dirty="0" smtClean="0">
              <a:solidFill>
                <a:srgbClr val="000000"/>
              </a:solidFill>
              <a:cs typeface="Arial" charset="0"/>
            </a:endParaRPr>
          </a:p>
          <a:p>
            <a:pPr algn="l">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endParaRPr lang="lv-LV" sz="2000" dirty="0" smtClean="0">
              <a:solidFill>
                <a:srgbClr val="000000"/>
              </a:solidFill>
              <a:cs typeface="Arial" charset="0"/>
            </a:endParaRPr>
          </a:p>
          <a:p>
            <a:pPr algn="l">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endParaRPr lang="lv-LV" sz="2000" dirty="0" smtClean="0">
              <a:solidFill>
                <a:srgbClr val="000000"/>
              </a:solidFill>
              <a:cs typeface="Arial" charset="0"/>
            </a:endParaRPr>
          </a:p>
          <a:p>
            <a:pPr algn="l">
              <a:lnSpc>
                <a:spcPct val="96000"/>
              </a:lnSpc>
              <a:tabLst>
                <a:tab pos="0" algn="l"/>
                <a:tab pos="236538" algn="l"/>
                <a:tab pos="685800" algn="l"/>
                <a:tab pos="1135063" algn="l"/>
                <a:tab pos="1584325" algn="l"/>
                <a:tab pos="2033588" algn="l"/>
                <a:tab pos="2482850" algn="l"/>
                <a:tab pos="2932113" algn="l"/>
                <a:tab pos="3381375" algn="l"/>
                <a:tab pos="3830638" algn="l"/>
                <a:tab pos="4279900" algn="l"/>
                <a:tab pos="4729163" algn="l"/>
                <a:tab pos="5178425" algn="l"/>
                <a:tab pos="5627688" algn="l"/>
                <a:tab pos="6076950" algn="l"/>
                <a:tab pos="6526213" algn="l"/>
                <a:tab pos="6975475" algn="l"/>
                <a:tab pos="7424738" algn="l"/>
                <a:tab pos="7874000" algn="l"/>
                <a:tab pos="8323263" algn="l"/>
                <a:tab pos="8772525" algn="l"/>
              </a:tabLst>
            </a:pPr>
            <a:r>
              <a:rPr lang="lv-LV" sz="2000" dirty="0" smtClean="0">
                <a:solidFill>
                  <a:srgbClr val="000000"/>
                </a:solidFill>
                <a:cs typeface="Arial" charset="0"/>
              </a:rPr>
              <a:t>LBS Tiesnešu komisija</a:t>
            </a:r>
            <a:endParaRPr lang="en-GB" sz="2000" dirty="0">
              <a:solidFill>
                <a:srgbClr val="000000"/>
              </a:solidFill>
              <a:cs typeface="Arial" charset="0"/>
            </a:endParaRPr>
          </a:p>
        </p:txBody>
      </p:sp>
      <p:pic>
        <p:nvPicPr>
          <p:cNvPr id="3" name="Picture 2" descr="H:\LJBL\LJBL 2013_2014\Logo LJBL.PNG"/>
          <p:cNvPicPr>
            <a:picLocks noChangeAspect="1" noChangeArrowheads="1"/>
          </p:cNvPicPr>
          <p:nvPr/>
        </p:nvPicPr>
        <p:blipFill>
          <a:blip r:embed="rId3" cstate="print"/>
          <a:srcRect/>
          <a:stretch>
            <a:fillRect/>
          </a:stretch>
        </p:blipFill>
        <p:spPr bwMode="auto">
          <a:xfrm>
            <a:off x="287784" y="0"/>
            <a:ext cx="790685" cy="102884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47589"/>
            <a:ext cx="8601075" cy="5328592"/>
          </a:xfrm>
        </p:spPr>
        <p:txBody>
          <a:bodyPr/>
          <a:lstStyle/>
          <a:p>
            <a:pPr algn="l"/>
            <a:r>
              <a:rPr lang="lv-LV" sz="2400" dirty="0" smtClean="0"/>
              <a:t>Piemērs – </a:t>
            </a:r>
            <a:r>
              <a:rPr lang="lv-LV" sz="2400" u="sng" dirty="0" smtClean="0"/>
              <a:t/>
            </a:r>
            <a:br>
              <a:rPr lang="lv-LV" sz="2400" u="sng" dirty="0" smtClean="0"/>
            </a:br>
            <a:r>
              <a:rPr lang="lv-LV" sz="2400" u="sng" dirty="0" smtClean="0"/>
              <a:t>2014.gada interpretācijas (12-12)</a:t>
            </a:r>
            <a:br>
              <a:rPr lang="lv-LV" sz="2400" u="sng" dirty="0" smtClean="0"/>
            </a:br>
            <a:r>
              <a:rPr lang="lv-LV" sz="2400" u="sng" dirty="0" smtClean="0"/>
              <a:t/>
            </a:r>
            <a:br>
              <a:rPr lang="lv-LV" sz="2400" u="sng" dirty="0" smtClean="0"/>
            </a:br>
            <a:r>
              <a:rPr lang="lv-LV" sz="2400" dirty="0" smtClean="0"/>
              <a:t>Pret A1 metiena brīdī pārkāpj noteikumus B2. Tiesneši fiksē nesportisku piezīmi B2. Izpildot otru soda metienu:</a:t>
            </a:r>
            <a:br>
              <a:rPr lang="lv-LV" sz="2400" dirty="0" smtClean="0"/>
            </a:br>
            <a:r>
              <a:rPr lang="lv-LV" sz="2400" dirty="0" smtClean="0"/>
              <a:t/>
            </a:r>
            <a:br>
              <a:rPr lang="lv-LV" sz="2400" dirty="0" smtClean="0"/>
            </a:br>
            <a:r>
              <a:rPr lang="lv-LV" sz="2400" dirty="0" smtClean="0"/>
              <a:t>1) Bumba iesprūst starp vairogu un stīpu;</a:t>
            </a:r>
            <a:br>
              <a:rPr lang="lv-LV" sz="2400" dirty="0" smtClean="0"/>
            </a:br>
            <a:r>
              <a:rPr lang="lv-LV" sz="2400" dirty="0" smtClean="0"/>
              <a:t>2) A1 uzkāpj uz soda metiena līnijas pirms bumba atstāj viņa roku/(-</a:t>
            </a:r>
            <a:r>
              <a:rPr lang="lv-LV" sz="2400" dirty="0" err="1" smtClean="0"/>
              <a:t>as</a:t>
            </a:r>
            <a:r>
              <a:rPr lang="lv-LV" sz="2400" dirty="0" smtClean="0"/>
              <a:t>);</a:t>
            </a:r>
            <a:br>
              <a:rPr lang="lv-LV" sz="2400" dirty="0" smtClean="0"/>
            </a:br>
            <a:r>
              <a:rPr lang="lv-LV" sz="2400" dirty="0" smtClean="0"/>
              <a:t>3) Bumba pēc soda metiena nepieskaras stīpai.</a:t>
            </a:r>
            <a:br>
              <a:rPr lang="lv-LV" sz="2400" dirty="0" smtClean="0"/>
            </a:br>
            <a:r>
              <a:rPr lang="lv-LV" sz="2400" dirty="0" smtClean="0"/>
              <a:t/>
            </a:r>
            <a:br>
              <a:rPr lang="lv-LV" sz="2400" dirty="0" smtClean="0"/>
            </a:br>
            <a:r>
              <a:rPr lang="lv-LV" sz="2400" u="sng" dirty="0" smtClean="0"/>
              <a:t>Interpretācija</a:t>
            </a:r>
            <a:r>
              <a:rPr lang="lv-LV" sz="2400" dirty="0" smtClean="0"/>
              <a:t> – </a:t>
            </a:r>
            <a:r>
              <a:rPr lang="lv-LV" sz="2400" dirty="0" smtClean="0">
                <a:solidFill>
                  <a:srgbClr val="FF0000"/>
                </a:solidFill>
              </a:rPr>
              <a:t>soda metiens tiek uzskatīts/fiksēts kā neveiksmīgi izpildīts un bumba tiek nodota A komandas rīcībā iemetiena izpildīšanai no centra līnijas pretī tiesnešu galdiņam.</a:t>
            </a:r>
            <a:r>
              <a:rPr lang="lv-LV" sz="2400" dirty="0" smtClean="0"/>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403573"/>
            <a:ext cx="8601075" cy="5616624"/>
          </a:xfrm>
        </p:spPr>
        <p:txBody>
          <a:bodyPr/>
          <a:lstStyle/>
          <a:p>
            <a:pPr algn="l"/>
            <a:r>
              <a:rPr lang="lv-LV" sz="2400" dirty="0" smtClean="0"/>
              <a:t/>
            </a:r>
            <a:br>
              <a:rPr lang="lv-LV" sz="2400" dirty="0" smtClean="0"/>
            </a:br>
            <a:r>
              <a:rPr lang="lv-LV" sz="2400" dirty="0" smtClean="0"/>
              <a:t>Pants 16.-  </a:t>
            </a:r>
            <a:br>
              <a:rPr lang="lv-LV" sz="2400" dirty="0" smtClean="0"/>
            </a:br>
            <a:r>
              <a:rPr lang="lv-LV" sz="2400" u="sng" dirty="0" smtClean="0"/>
              <a:t>Grozs: kad iemests un tā vērtība</a:t>
            </a:r>
            <a:r>
              <a:rPr lang="lv-LV" sz="2400" dirty="0" smtClean="0"/>
              <a:t>. </a:t>
            </a:r>
            <a:br>
              <a:rPr lang="lv-LV" sz="2400" dirty="0" smtClean="0"/>
            </a:br>
            <a:r>
              <a:rPr lang="lv-LV" sz="2400" dirty="0" smtClean="0"/>
              <a:t/>
            </a:r>
            <a:br>
              <a:rPr lang="lv-LV" sz="2400" dirty="0" smtClean="0"/>
            </a:br>
            <a:r>
              <a:rPr lang="lv-LV" sz="2400" dirty="0" smtClean="0"/>
              <a:t>2012. –</a:t>
            </a:r>
            <a:br>
              <a:rPr lang="lv-LV" sz="2400" dirty="0" smtClean="0"/>
            </a:br>
            <a:r>
              <a:rPr lang="lv-LV" sz="2400" u="sng" dirty="0" smtClean="0"/>
              <a:t>16.2. :</a:t>
            </a:r>
            <a:br>
              <a:rPr lang="lv-LV" sz="2400" u="sng" dirty="0" smtClean="0"/>
            </a:br>
            <a:r>
              <a:rPr lang="lv-LV" sz="2400" dirty="0" smtClean="0"/>
              <a:t>16.2.1 Grozs tiek ieskaitīts uzbrūkošās komandas labā, kad bumba iekritusi pretinieku grozā, sekojoši:</a:t>
            </a:r>
            <a:br>
              <a:rPr lang="lv-LV" sz="2400" dirty="0" smtClean="0"/>
            </a:br>
            <a:r>
              <a:rPr lang="lv-LV" sz="2400" dirty="0" smtClean="0"/>
              <a:t/>
            </a:r>
            <a:br>
              <a:rPr lang="lv-LV" sz="2400" dirty="0" smtClean="0"/>
            </a:br>
            <a:r>
              <a:rPr lang="lv-LV" sz="2400" dirty="0" smtClean="0"/>
              <a:t>-iemests grozs no soda metiena skaitās 1 (viens) punkts;</a:t>
            </a:r>
            <a:br>
              <a:rPr lang="lv-LV" sz="2400" dirty="0" smtClean="0"/>
            </a:br>
            <a:r>
              <a:rPr lang="lv-LV" sz="2400" dirty="0" smtClean="0"/>
              <a:t>-Iemests grozs no laukuma divpunktu metienu zonas 			skaitās 2 (divi) punkti;</a:t>
            </a:r>
            <a:br>
              <a:rPr lang="lv-LV" sz="2400" dirty="0" smtClean="0"/>
            </a:br>
            <a:r>
              <a:rPr lang="lv-LV" sz="2400" dirty="0" smtClean="0"/>
              <a:t>-iemests grozs no laukuma trīs punktu zonas skaitās 3 	(trīs) punkti.</a:t>
            </a:r>
            <a:br>
              <a:rPr lang="lv-LV" sz="2400" dirty="0" smtClean="0"/>
            </a:br>
            <a:r>
              <a:rPr lang="lv-LV" sz="2400" dirty="0" smtClean="0"/>
              <a:t/>
            </a:r>
            <a:br>
              <a:rPr lang="lv-LV" sz="2400" dirty="0" smtClean="0"/>
            </a:br>
            <a:r>
              <a:rPr lang="lv-LV" sz="2400" dirty="0" smtClean="0"/>
              <a:t>	Pēc tam, kad bumba ir pieskārusies stīpai pēdējā vai vienīgā soda metienā, un to atļauti aizskar uzbrucējs vai aizsargs pirms tā ir iekritusi grozā, grozs tiek ieskaitīts kā 2 (divi) punkti. </a:t>
            </a:r>
            <a:br>
              <a:rPr lang="lv-LV" sz="2400" dirty="0" smtClean="0"/>
            </a:br>
            <a:endParaRPr lang="lv-LV" sz="2400" dirty="0"/>
          </a:p>
        </p:txBody>
      </p:sp>
      <p:pic>
        <p:nvPicPr>
          <p:cNvPr id="3" name="Picture 2" descr="H:\LJBL\LJBL 2013_2014\Logo LJBL.PNG"/>
          <p:cNvPicPr>
            <a:picLocks noChangeAspect="1" noChangeArrowheads="1"/>
          </p:cNvPicPr>
          <p:nvPr/>
        </p:nvPicPr>
        <p:blipFill>
          <a:blip r:embed="rId2" cstate="print"/>
          <a:srcRect/>
          <a:stretch>
            <a:fillRect/>
          </a:stretch>
        </p:blipFill>
        <p:spPr bwMode="auto">
          <a:xfrm>
            <a:off x="287784" y="0"/>
            <a:ext cx="790685" cy="102884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4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4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3966</TotalTime>
  <Words>280</Words>
  <Application>Microsoft Office PowerPoint</Application>
  <PresentationFormat>Custom</PresentationFormat>
  <Paragraphs>103</Paragraphs>
  <Slides>79</Slides>
  <Notes>3</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Default Design</vt:lpstr>
      <vt:lpstr>Slide 1</vt:lpstr>
      <vt:lpstr> 2014.gada noteikumu izmaiņas.   Pants 4.3. Spēlētāja formas: 4.3.1. Spēlētāja formas papildināts:      Spēlētāja/(-u) šorti gan no priekšas, gan no aizmugures vienā, dominējošā krāsā, bet nav obligāti tādā pašā krāsā kā krekls. Šortiem jābeidzas virs ceļgala!  4.3.2. Katra spēlētāja kreklam jābūt numurētam no priekšpuses un mugurpuses ar dažādiem numuriem vienā krāsā, kura ir kontrastā ar formas krekla krāsu. Numuriem jābūt skaidri saredzamiem un:  a) mugurpusē numura augstumam jābūt ne mazākam kā divdesmit (20) cm,  b) priekšpusē numura augstumam jābūt ne mazākam kā desmit (10) cm,  c) numura malu platumam jābūt ne šaurākam kā diviem (2) cm.   </vt:lpstr>
      <vt:lpstr>Pants 4.3.2.   2012. - komandām jālieto numuri no četri (4) līdz piecpadsmit (15). Nacionālājām federācijām ir tiesības atļaut savās sacensībās lietot jebkādus numurus, kas sastāv maksimāli no diviem (2) cipariem.  d) 2014. - komandām atļauts lietot numurus no 1 (viens) līdz 99 (deviņdesmit deviņi), ieskaitot numurus ‘’0’’ un ‘’00’’.</vt:lpstr>
      <vt:lpstr> Pants 5.-   Spēlētāji (Players): Trauma (Injury)  Izmaiņas pantā 5.4.  2012. - Komandas līdzdalībnieki (rezervisti, trenera palīgi, menedžeris, ārsts) drīkst uznākt laukumā  ar tiesneša atļauju, lai rūpētos par traumēto spēlētāju, pirms viņš ir nomainīts;  2014. - Komandas līdzdalībnieki (rezervisti, trenera palīgi, menedžeris, ārsts) drīkst uznākt laukumā tikai ar tiesneša atļauju, lai rūpētos par traumēto spēlētāju, pirms viņš ir nomainīts. </vt:lpstr>
      <vt:lpstr>Slide 5</vt:lpstr>
      <vt:lpstr>Piemērs –  2014.gada interpretācijas (5-8)  Pret A1 noteikumus pārkāpj B1 un tiek piešķirti 2 (divi) soda metieni. Pēc pirmā soda metiena tiesneši atklāj, ka A1 ir asiņojošs celis un viņš tiek nomainīts ar A6, kurš izpilda otru soda metienu. B komanda tajā pašā laikā pieprasa 2 (divu) spēlētāju maiņas.   Interpretācija –  B komandai ir tiesības uz viena spēlētāja maiņu. </vt:lpstr>
      <vt:lpstr>Pants 12.3. –  Strīda bumbas situācijas (papildinājums)  2012. - Strīda bumbas situācija ir notikusi, kad: dzīva bumba iesprūst starp vairogu un stīpu (izņemot, ja tas notiek starp soda metieniem); 2014. - Strīda bumbas situācija ir notikusi, kad: dzīva bumba iesprūst starp vairogu un stīpu (izņemot, ja tas notiek starp soda metieniem un pēc pēdējā vai vienīgā soda metiena sekos bumbas iemetiens no centra līnijas pretīm tiesnešu galdiņam).  </vt:lpstr>
      <vt:lpstr>Piemērs –  2014.gada interpretācijas (12-12)  Pret A1 metiena brīdī pārkāpj noteikumus B2. Tiesneši fiksē nesportisku piezīmi B2. Izpildot otru soda metienu:  1) Bumba iesprūst starp vairogu un stīpu; 2) A1 uzkāpj uz soda metiena līnijas pirms bumba atstāj viņa roku/(-as); 3) Bumba pēc soda metiena nepieskaras stīpai.  Interpretācija – soda metiens tiek uzskatīts/fiksēts kā neveiksmīgi izpildīts un bumba tiek nodota A komandas rīcībā iemetiena izpildīšanai no centra līnijas pretī tiesnešu galdiņam. </vt:lpstr>
      <vt:lpstr> Pants 16.-   Grozs: kad iemests un tā vērtība.   2012. – 16.2. : 16.2.1 Grozs tiek ieskaitīts uzbrūkošās komandas labā, kad bumba iekritusi pretinieku grozā, sekojoši:  -iemests grozs no soda metiena skaitās 1 (viens) punkts; -Iemests grozs no laukuma divpunktu metienu zonas    skaitās 2 (divi) punkti; -iemests grozs no laukuma trīs punktu zonas skaitās 3  (trīs) punkti.   Pēc tam, kad bumba ir pieskārusies stīpai pēdējā vai vienīgā soda metienā, un to atļauti aizskar uzbrucējs vai aizsargs pirms tā ir iekritusi grozā, grozs tiek ieskaitīts kā 2 (divi) punkti.  </vt:lpstr>
      <vt:lpstr> 2014. –  16.2. 16.2.1. - grozs tiek ieskaitīts uzbrūkošās komandas labā, kad bumba iekritusi pretinieku grozā, sekojoši: -grozs, kurš tiek iemests, izpildot soda metienu, skaitās  1(viens) punkts; -grozs, kurš tiek iemests, izpildot metienu no divpunktu  zonas, skaitās 2 (divi) punkti; -grozs, kurš tiek iemests, izpildot metienu no trīspunktu zonas, skaitās 3 (trīs) punkti.   Pēc tam, kad bumba ir pieskārusies stīpai pēdējā vai vienīgā soda metienā, un to atļauti aizskar uzbrucējs vai aizsargs pirms tā ir iekritusi grozā, grozs tiek ieskaitīts kā 2 (divi) punkti.  </vt:lpstr>
      <vt:lpstr>Piemērs –  2014.gada interpretācijas (16-2).   A1 izpilda metienu no 3 (trīs) punktu zonas. Bumba ir augšupejoša, kad tai atļauti pieskaras:  1) uzbrucējs (A komandas spēlētājs); 2) aizsardzības (B komandas spēlētājs), kurš atrodas vai atspēries no divpunktu zonas.   Bumba turpina lidojumu un iekrīt grozā.  Interpretācija – abos gadījumos  A komanda gūst 3 (trīs) punktus, jo metiens ir izdarīts no trīspunktu zonas! </vt:lpstr>
      <vt:lpstr>Piemērs –  2014.gada interpretācijas (16-3).   A1 izdara metienu no divpunktu metiena zonas. Bumba ir augšupejoša, kad tai atļauti pieskaras B1, kurš ir atspēries no trīspunktu zonas. Bumba turpina savu lidojumu un iekrīt grozā.  Interpretācijas –    A komanda gūst 2 (divus) punktus, jo A1 metiens tika izpildīts no divpunktu zonas. </vt:lpstr>
      <vt:lpstr>Pants 18 –  Minūtes pārtraukums.  2012.- Pants 18.2.5.- Divi (2) minūtes pārtraukumi var būt piešķirti katrai no komandām pirmajā puslaikā; trīs (3) minūtes pārtraukumi otrajā puslaikā un viens (1) minūtes pārtraukums katrā papildlaikā.    2014. – Katrai komandai ir garantēti sekojoši minūtes pārtraukumi: -2 (divi) minūtes pārtraukumi pirmajā puslaikā; -3 (trīs) minūtes pārtraukumi otrajā puslaikā, bet maksimāli  2(divi) pārtraukumi pēdējās divās minūtēs pēdējā  (ceturtajā) ceturdaļā; -1 (viens) minūtes pārtraukums katrā papildlaikā.</vt:lpstr>
      <vt:lpstr>2014.gada interpretācijas (18/19-17):   Ja komanda nav pieprasījusi nevienu minūtes pārtraukumu otrajā puslaikā un uz spēles laika pulksteņa spēlēt atlicis 2:00 (divas) minūtes un/vai mazāk , sekretārs iezīmē 2(divas) paralēlas līnijas protokola pirmajā lauciņā pie komandas minūtes pārtraukumiem otrajā puslaikā! </vt:lpstr>
      <vt:lpstr>Spēles protokols.</vt:lpstr>
      <vt:lpstr>      </vt:lpstr>
      <vt:lpstr>Piemērs –  2014.gada interpretācijas (18/19-18):   Spēles laika pulkstenis rāda 02:00 līdz spēles ceturtās ceturtdaļas beigām un komandas nav pieprasījušas minūtes pārtraukumus otrajā puslaikā.  Interpretācija – spēles sekretāram jāatzīmē protokolā divas  (2) paralēlas līnijas pirmajā lauciņā pie minūtes  pārtraukumiem katrai komandai otrajā puslaikā! (skatīt iepriekš zīmējumu). </vt:lpstr>
      <vt:lpstr>Piemērs –  2014.gada interpretācijas (18/19-19):   Uz spēles laika pulksteņa spēlēt atlicis 2:09 (divas minūtes un 9 sekundes) ceturtajā ceturtdaļā, kad A komandas treneris pieprasa savu pirmo minūtes pārtraukumu spēles otrajā puslaikā, tomēr spēlei turpinoties 1:58 (vienu minūti un 58 sekundes) līdz ceturtdaļas beigām, bumba atstāj laukumu un spēles laiks tiek apturēts. A komandai ir tiesības uz minūtes pārtraukumu un tas tiek piešķirts. </vt:lpstr>
      <vt:lpstr>I 2014 .gada interpretācija –    Spēles sekretāram protokolā pie minūtes pārtraukumiem A komandai otrajā puslaikā pirmajā lauciņā jāatzīmē 2 (divas) paralēlas līnijas, jo minūtes pārtraukums tika piešķirts 1:58 līdz ceturtdaļas beigām. Un minūtes pārtraukums jāatzīmē kā piešķirts attiecīgi otrajā lauciņā. A komandai pēdējā ceturtdaļā būs atlicis vairs tikai viens (1) minūtes pārtraukums. </vt:lpstr>
      <vt:lpstr>Pants 24 –  dribls.  2014.gada interpretāciju papildinājums:  Piemērs: A1 driblē bumbu un tad apstājas.  1) A1 zaudē līdzsvaru un, neatraujot atbalsta kāju,    pieskaras grīdai ar bumbu vienreiz vai divreiz, turot bumbu abās rokās;  2) A1 pamet bumbu no vienas rokas otrā.  Interpretācija – abos gadījumos atļauta spēle, jo A1 nav atrāvis atbalsta kāju no grīdas.</vt:lpstr>
      <vt:lpstr> Piemērs:  2014.gada interpretāciju papildinājums.   B1 uzsāk savu driblu ar:  1) bumbas pārmešanu pāri pretiniekam;  2) bumbas pamešanu pāris metrus sev priekšā;  un bumba pieskaras grīdai laukumā un pēc tam to atsāk driblēt B1.  Interpretācija – atļauta darbība abos gadījumos, jo bumba pieskārās grīdai pirms B1 atkārtoti pieskārās bumbai dribla laikā. </vt:lpstr>
      <vt:lpstr>Pants 29 –  24 sekundes.  Pants 29.2.2.(papildinājums) Uzbrukuma laiks jāatjauno uz 24 sekundēm uz 24 sekunžu pulksteņa vienmēr, kad iemetiens tiek piešķirts pretinieka komandai, ja tiesnesis ir apturējis spēli un fiksējis piezīmi vai pārkāpumu komandai, kura kontrolēja bumbu.   Piemērs – A3 savā aizsardzības zonā saņem uzbrukuma piezīmi pret B2. Iemetiens B komandai uzbrukuma zonā un uzbrukuma pulkstenis jāatjauno uz jaunām 24 (divdesmit četrām) sekundēm uz 24 sekunžu pulksteņa. </vt:lpstr>
      <vt:lpstr>Pants 29 – 24 sekundes   Pants 29.2.3.(papildinājums):  Pēc metiena pa grozu, kad bumba ir pieskārusies stīpai, uzbrukuma laiks uz 24 sekunžu pulksteņa jāatjauno sekojoši: 1) 24 sekundes, ja bumbu savā kontrolē iegūst komanda, kas aizsargājās; 2) 14 sekundes,  ja komanda, kas atgūst kontroli pār bumbu, ir tā pati komanda, kas to kontrolēja, pirms bumba pieskārās stīpai (uzbrukuma komanda). </vt:lpstr>
      <vt:lpstr>Piemērs –  2014.gada interpretācijas 29/50-33:   A1 piespēlē bumbu A2, bumba pieskaras B2 un tad pieskaras groza stīpai, atlec no groza un to savā kontrolē iegūst A3.  Interpretācija – uzbrukuma laiks uz 24 sekunžu pulksteņa jāatjauno uz 14 (četrpadsmit) sekundēm brīdī, kad bumbu savā kontrolē iegūst A3. </vt:lpstr>
      <vt:lpstr> Piemērs –  2014.gada interpretācijas 29/50-34:  A1 izdara metienu pa grozu, kad uzbrukumā uz 24 sekunžu pulksteņa atlicis:  1) 4 sekundes;  2) 20 sekundes.  Bumba pieskaras stīpai, atlec un to savā kontrolē iegūst A2.  Interpretācija – abos gadījumos uzbrukuma laiks uz 24 sekunžu pulksteņa jāatjauno uz 14 (četrpadsmit) sekundēm, neatkarīgi no tā vai A2 bumbas kontroli iegūst uzbrukuma vai aizsardzības zonā. </vt:lpstr>
      <vt:lpstr>Piemērs –  2014.gada interpretācijas 29/50-36:   A1 izdara metienu pa grozu. Bumba pieskaras stīpai, atlec un tai pieskaras B2. Bumba iziet autā.  Interpretācija – Iemetiens A komandai no tuvākās vietas, kur bumba atstāja laukumu. Uzbrukuma laiks uz 24 sekunžu pulksteņa jāatjauno uz 14 (četrpadsmit) sekundēm, neatkarīgi no tā vai iemetiens jāizpilda aizsardzības vai uzbrukuma zonā. </vt:lpstr>
      <vt:lpstr>Piemērs –  2014.gada interpretācijas 29/50-39:   A1 izdara metienu pa grozu. Bumba pieskaras stīpai, cīņā par atlecošo bumbu B2 pārkāpj noteikumus pret A2.  Tā ir B komandas trešā komandas piezīme šajā ceturtdaļā.  Interpretācija – Iemetiens A komandai no tuvākās vietas, kur fiksēts noteikumu pārkāpums. A komandai uzbrukuma laiks uz 24 sekunžu pulksteņa jāatjauno uz 14 sekundēm. </vt:lpstr>
      <vt:lpstr>Piemērs –  2014.gada interpretācijas 29/50-41:   A1 izdara metienu pa grozu. Bumba pieskaras stīpai, atlec un tad tiesnesis fiksē strīdus bumbu starp A2 un B2. Alternatīvais iemetiens A komandai.  Interpretācija – Iemetiens A komandai no tuvākās vietas, kur fiksēta strīdus bumba. Uzbrukuma laiks uz 24 sekunžu pulksteņa jāatjauno uz 14 sekundēm.</vt:lpstr>
      <vt:lpstr>Piemērs –   2014.gada interpretācijas 29/50-42:   A1 izdara metienu pa grozu. Bumba iesprūst starp vairogu un stīpu. Alternatīvais iemetiens norāda  bumbu A komandai. 24 sekunžu pulkstenis rāda 8 sekundes.  Interpretācija – Iemetiens A komandai no gala līnijas blakus (nevis zem) vairogam. Uzbrukumā A komandai paliek 8 sekundes uz 24 sekunžu pulksteņa. </vt:lpstr>
      <vt:lpstr> Piemērs –  2014.gada interpretācijas 29/50-44:    Pēc tam, kad A1 izcīna atlecošo bumbu aizsardzībā un vēlas izdarīt piespēli A2 uzbrukuma zonā,  B1 izsit bumbu no A1 rokām. Bumba pieskaras stīpai un to notver B2.  Interpertācija – Uzbrukuma pulkstenis uz 24 sekunžu pulksteņa jāatjauno uz 24 (divdesmit četrām) sekundēm, jo bumba nebija tās pašas bumbas kontrolē, kas kontrolēja to pirms bumba pieskārās stīpai.</vt:lpstr>
      <vt:lpstr>Piemērs –  2014.gada interpretācijas 29/50-37   Līdz ar 24 sekunžu beigām uzbrukumā,  A1 apzināti met bumbu groza virzienā, lai atjaunotu uzbrukuma laiku.   Bumba pieskaras stīpai, atlecošo bumbu autā izsit B2 un bumba atstāj laukumu A komandas aizsardzības zonā.  Interpretācija – Iemetiens A komandai aizsardzības zonā no vietas, kur bumba atstāja laukumu. Uzbrukuma laiks uz 24 sekunžu pulksteņa jāatjauno uz 14 (četrpadsmit) sekundēm. </vt:lpstr>
      <vt:lpstr>Pants 29.2.2 –  Divdesmit četras sekundes.  2012.-  Ja uzbrukuma laika ierīce skan kļūdaini, kad komandai ir bumbas kontrole vai kad nevienai no komandām nav bumbas kontrole, signāls ir jāignorē, un spēle turpinās.  Tomēr, ja pēc tiesnešu uzskatiem komanda, kurai ir bumbas kontrole, ir nostādīta nepamatoti sliktākā pozīcijā, spēle jāaptur, uzbrukuma pulkstenis jākoriģē un bumba jāatdod atpakaļ tai pašai komandai. – 2014.gada noteikumos ir kā Pants 29.2.4. </vt:lpstr>
      <vt:lpstr>Pants 30 –   Bumbas atgriešanās aizsardzības zonā.   2012.- 30.1 Definīcija.  30.1.1 Dzīvā bumba no komandas uzbrukuma zonas ieiet komandas aizsardzības zonā, kad:  - Tā pieskaras aizsardzības zonai; - Bumba ir pieskārusies vai tai ir atļauti pieskāries jebkurš uzbrukuma spēlētājs, kura ķermeņa daļa ir kontaktā ar aizsardzības zonu;  - Tā pieskaras tiesnesim, kura ķermeņa daļa ir kontaktā ar aizsardzības zonu;   </vt:lpstr>
      <vt:lpstr>Pants 30 –  Bumbas atgriešanās aizsardzības zonā.   2014.- 30.1 Definīcija:  30.1.1. – Komandai dzīvas bumbas kontrole uzbrukuma zonā ir tad: -Ja šīs komandas spēlētājs ir uzbrukuma zonā ar abām kājām uz grīdas, kamēr viņš tur, notver vai driblē bumbu uzbrukuma zonā vai -Ja bumba tiek piespēlēta starp komandas biedriem uzbrukuma zonā; </vt:lpstr>
      <vt:lpstr>Pants 30 –  Bumbas atgriešanās aizsardzības zonā.   2014.-  30.1.2. – Komanda, kuras kontrolē ir dzīva bumba uzbrukuma zonā, ir neatļauti atgriezusi bumbu savā aizsardzības zonā, ja šīs komandas spēlētājs ir pēdējais,  kurš pieskaras bumbai uzbrukuma zonā un bumba pirmā pieskaras tās pašas komandas spēlētājam:  -kura jebkura ķermeņa daļa ir kontaktā ar aizsardzības zonu vai -pēc tam, kad bumba ir pieskārusies grīdai aizsardzības zonā. </vt:lpstr>
      <vt:lpstr> Šie ierobežojumi attiecas uz visām situācijām komandas uzbrukuma zonā, ieskaitot iemetienu.    Taču tas neattiecas uz situāciju, kad spēlētājs, kurš atsperas no savas komandas uzbrukuma zonas, atrodoties gaisā, iegūst jaunu bumbas kontroli un piezemējas ar bumbu rokās savas komandas aizsardzības zonā. </vt:lpstr>
      <vt:lpstr>Piemērs-  2014.gada interpretācijas punkts 30-2   A1 no savas aizsardzības zonas piespēlē A2, kurš atrodas A komandas uzbrukuma zonā. B1, atspēries no uzbrukuma zonas, noķer bumbu gaisā un piezemējas:  Aizsardzības zonā ar abām kājām; Ar vienu kāju aizsardzības zonā, otru – uzbrukuma; Ar vienu kāju aizsardzības zonā, otru – uzbrukuma zonā un pēc tam izdara piespēli vai driblu uz aizsardzības zonu.  Interpretācija – atļauta spēle.  B1 ir pirmais, kurš ieguvis jaunu B komandas bumbas kontroli. Visos gadījumos B1 atļauti atrodas savā aizsardzības zonā.</vt:lpstr>
      <vt:lpstr>Piemērs  2014.gada interpretācijas punkts 30-4   Bumba nodota A1 iemetienam A komandas uzbrukuma zonā. A1 izdara piespēli A2, kurš, atsperoties no uzbrukuma zonas, noķer bumbu gaisā un piezemējas: -ar abām kājām aizsardzības zonā; -ar vienu kāju uzbrukuma, ar otru – aizsardzības zonā; -ar vienu kāju aizsardzības zonā, otru – uzbrukuma zonā un pēc tam izdara piespēli vai driblu uz aizsardzības zonu.  Interpretācija – visos gadījumos pārkāpums, jo A1 ieguva bumbas kontroli A komandas uzbrukuma zonā pirms A2 to atļauti notvēra un piezemējās aizsardzības zonā. Visos gadījumos A2 ‘’centra auta’’ pārkāpums. </vt:lpstr>
      <vt:lpstr>Piemērs  2014.gada interpretācijas punkts 30-5.   A1 ir saņēmis bumbu, lai izpildītu alternatīvo iemetienu uzsākot otro ceturtdaļu. A1 piespēlē bumbu A2, kurš atspēries no uzbrukuma zonas, notver bumbu gaisā un piezemējas: -ar abām kājām aizsardzības zonā; -ar vienu kāju uzbrukuma, otru kāju – aizsardzības zonā; -ar vienu kāju aizsardzības zonā, otru kāju– uzbrukuma zonā un pēc tam izdara piespēli vai driblu uz savu aizsardzības zonu. Interpretācija – A komandas pārkāpums. A1 pirms iemetiena ir ieguvis A komandas bumbas kontroli. A2 atsperoties no uzbrukuma zonas un notverot bumbu, iegūst bumbas kontroli uzbrukuma zonā, bet piezemējoties visos variantos ir atgriezis bumbu aizsardzības zonā. </vt:lpstr>
      <vt:lpstr> Pants 33.10. Pusaplis (no-charge semi-circle areas).   Pusaplis ir uzzīmēts uz laukuma, lai noteiktu specifisku vietu laukumā, kurā var interpretēt bloka/uzbrukuma situācijas zem groza.    Jebkura caurgājiena laikā, kad uzbrucējs, kurš atrodas gaisā  un izraisa kontaktu ar aizsardzības spēlētāju, kurš atrodas pusaplī, nav jāfiksē uzbrukuma piezīme, izņemot gadījumus, ja uzbrucējs neatļauti pielieto rokas, kājas vai ķermeni.  Šie noteikumi ir spēkā, ja: - uzbrukuma spēlētājs ir gaisā un kontrolē bumbu, un  - viņš mēģina izdarīt metienu pa grozu vai piespēlēt bumbu, un   Aizsarga viena kāja vai abas ir kontaktā ar pusapļa laukumu vai abas kājas pusaplī. </vt:lpstr>
      <vt:lpstr>Spēlētāja atrašanās iekšpus/ārpus pusapļa laukuma.</vt:lpstr>
      <vt:lpstr>2014.gada interpretācijas punkts 33-6:   A1 caurgājienā uz grozu ir uzsācis metiena fāzi . Metiena pa grozu vietā viņš, atrodoties gaisā, izdara piespēli A2, kurš atrodas laukuma stūrī.  Pēc piespēles A1 uztriecas B1, kurš atrodas kontaktā ar pusapli zem sava groza.  INTERPRETĀCIJA:  A1 atļauta darbība. Ir jāpielieto pusapļa noteikuma princips.</vt:lpstr>
      <vt:lpstr>Pants 36 –  Tehniskā piezīme  2014.- Pants 36.3.3 – Kad spēlētājs saņem (2) divas tehniskās piezīmes, viņš ir jādiskvalificē.   Ja spēlētājs tiek diskvalificēts saskaņā ar 36.3.3. pantu, tad tehniskā piezīme ir tā, par kuru jāizpilda soda sankcijas, bet nekādas papildus soda sankcijas par diskvalifikāciju nav jāpielieto.   </vt:lpstr>
      <vt:lpstr>Pants 36.3.4. (mainās panta nr., bet noteikums paliek nemainīgs) –    Treneris jādiskvalificē, kad: - viņam piešķirtas divas (2) tehniskas piezīmes (“C”) par personīgi viņa nesportisku darbību. - viņam piešķirtas trīs (3) tehniskās piezīmes par trenera palīga, rezervistu vai komandas līdzdalībnieku nesportisku darbību, kuri atrodas uz komandas soliņa vai par trīs (3) tehnisko piezīmju kombināciju, kurā viena no tām piešķirta viņam personīgi (“C”).</vt:lpstr>
      <vt:lpstr>Pants 36.4.2 –  sods par tehnisko piezīmi:  Ja tehnisko piezīmi saņem: -spēlētājs, tehniskā piezīme jāpiešķir spēlētājam, un tā ir jāskaita kā viena no komandas piezīmēm. -treneris („C”), trenera palīgs („B”), rezervists („B”), izslēgts spēlētājs („B”) vai komandas līdzdalībnieks („B”), tehniskā piezīme jāpiešķir komandas trenerim un nav jāskaita kā viena no komandas piezīmēm. </vt:lpstr>
      <vt:lpstr>Pants 36.4.2 .   Viens (1) soda metiens jāpiešķir pretinieku komandai, kam seko:  - iemetiens no vietas ārpus laukuma pie centra līnijas, sekretariāta galdiņam laukuma pretējā pusē. - strīda bumbas izspēle laukuma centrā, sākoties pirmajai ceturtdaļai. </vt:lpstr>
      <vt:lpstr>Piemērs- 2014.gada Interpretācijas punkts 36-23:   A1 saņem savu pirmo tehnisko piezīmi spēles pirmajā puslaikā par karāšanos groza stīpā. Otra tehniskā piezīme A1 tiek piešķirta otrajā puslaikā par nesportisku uzvedību.  Interpretācija – A1 automātiski tiek diskvalificēts no turpmākās spēles un viņam jāatstāj laukums un jādodas uz ģērbtuvēm, vai, ja vēlas, drīkst doties prom no sporta arēnas. Tehniskā piezīme ir tā, par kuru jāizpilda soda sankcijas, bet nekādas papildus soda sankcijas par diskvalifikāciju nav jāpielieto. Spēles sekretārs ir atbildīgs par informācijas sniegšanu tiesnešiem sakarā ar 2 (divām) tehniskajām piezīmēm. </vt:lpstr>
      <vt:lpstr>Pants 37.- Nesportiska piezīme.   Nesportiska piezīme ir kontakta personīgā piezīme spēlētājam pēc tiesneša uzskatiem par mēģinājumu nespēlēt tieši uz bumbu, neievērojot noteikumu jēgu un nolikumu. </vt:lpstr>
      <vt:lpstr> Pieņemot lēmumu par nesportisku piezīmi, tiesnešiem jāņem vērā sekojoši principi:  - ja spēlētājs necenšas spēlēt uz bumbu un notiek kontakts, tā ir nesportiska piezīme. - ja spēlētājs cenšas spēlēt uz bumbu, bet izdara pārmērīgu stingru kontaktu (rupju piezīmi), tad šāds kontakts jāfiksē kā nesportisks. - ja mēģinot apturēt ātro uzbrukumu, aizsardzības spēlētājs izraisa kontaktu ar pretinieku komandas spēlētāju no aizmugures vai sāniem, un, ja starp šo spēlētāju un aizsardzības komandas grozu nav neviena cita aizsardzības komandas spēlētāja, tad šāds kontakts jāfiksē kā nesportiska piezīme.</vt:lpstr>
      <vt:lpstr>- aizsardzības komandas piezīme spēlētājam laukumā spēles ceturtās (4.) ceturtdaļas vai jebkura pagarinājuma pēdējo divu (2) minūšu laikā, kad bumba ir ārpus laukuma pie tiesneša vai nodota iemetienam uzbrucēju komandai un bumba joprojām ir iemetiena izpildītāja rokās, kad notiek piezīme. </vt:lpstr>
      <vt:lpstr>Piemērs- 2014.gada interpretācijas punkts 37-2:    Uz spēles laika pulksteņa atlicis spēlēt 0:53 spēles pēdējā ceturtdaļā un bumba ir A1 rokās, lai izpildītu iemetienu, kad piezīme laukumā pret A2 tiek fiksēta B2.  Interpretācija:  B2 nepārprotami ir guvis priekšrocības apzināti neļaujot izspēlēt bumbu A komandai un neļaujot ‘’paiet’’ spēles laikam. Tāpēc ir jāfiksē nesportiskā piezīme B2 bez iepriekšēja brīdinājuma izteikšanas. </vt:lpstr>
      <vt:lpstr>Piemērs- 2014.gada interpretācijas punkts 37-2:    Uz spēles laika pulksteņa atlicis spēlēt 1:23 spēles pēdējā ceturtdaļā un bumba ir A1 rokās, lai izpildītu iemetienu, kad piezīme laukumā pret B4 tiek fiksēta A2.  Interpretācija:  A2 neiegūst priekšrocības saņemot šo piezīmi. Tāpēc jāfiksē personīgā piezīme A2 , ja vien nav noticis smags kontakts, par kuru būtu jāfiksē nesportiskā piezīme.  Spēle jāatsāk ar iemetienu no ārpus laukuma B komandai, pret kuru bija pārkāpums, no vietas, kas ir vistuvāk pārkāpuma vietai.</vt:lpstr>
      <vt:lpstr>Pants 38 – Diskvalificējošā piezīme.  38.2.3.(papildināts) –  Soda metienu skaitam jābūt sekojošam:   - Ja piezīme ir bez kontakta: tiek piešķirti 2 soda metieni; - Ja piezīme ir pret spēlētāju, kurš nav metiena brīdī: tiek piešķirti divi (2) soda metieni; - Ja piezīme ir pret spēlētāju, kurš ir metiena brīdī un metiens ir sekmīgs, tad grozs ir jāskaita un papildus jāpiešķir 1 soda metiens; - Ja piezīme ir pret spēlētāju, kurš ir metiena brīdi, un metiens ir nesekmīgs, tad jāpiešķir 2 vai trīs 3 soda metieni; </vt:lpstr>
      <vt:lpstr>2014.gada interpretācijas punkts 38-5:   Ja rezervists, vai spēlētājs, kurš saņēmis piecas (5) piezīmes vai komandas pārstāvis ir diskvalificēts (atstājis soliņu un iesaistījies kautiņā) un treneris ir saņēmis tehnisko piezīmi, ko atzīmē kā ‘’B’’, soda sankcijas ir tādas pašas kā par citiem tehniskās piezīmes pārkāpumiem.  Piemērs –   A1 saņem piekto (5) personīgo piezīmi. Neapmierināts ar to, viņš mutiski apvaino tiesnesi un tiek diskvalificēts.  Interpretācija – Tehniskā piezīme tiek fiksēta A komandas trenerim un atzīmēta kā ‘’B’’. Tiek izpildīts viens (1) soda metiens un bumba B komandai iemetienam no vietas ārpus laukuma pie centra līnijas, sekretariāta galdiņam pretējā laukuma pusē. </vt:lpstr>
      <vt:lpstr>Pants 41 –  Komandas piezīmes.  Definīcija 41.1.1 – Komandas piezīme ir personīgā, tehniskā, nesportiskā vai diskvalificējošā piezīme, kas fiksēta spēlētājam.  Komanda ir sasniegusi komandas piezīmju normu, kad tā ir saņēmusi četras (4) piezīmes vienā periodā. 41.2.1 - Kad komanda ir sasniegusi komandas piezīmju normu, visas iespējamās spēlētāju personīgās piezīmes, kas fiksētas pret spēlētāju, kurš nav metiena brīdī, jāsoda ar diviem (2) soda metieniem, nevis ar iemetienu no ārpus laukuma.  Soda metienus jāizpilda spēlētājam pret kuru pārkāpti noteikumi.</vt:lpstr>
      <vt:lpstr>Pants 46 –  Vecākais tiesnesis: pienākumi un tiesības:  46.12. (papildinājums) Ja ir pieejama, tad drīkst apstiprināt pirms spēles un izmantot spēles laikā, Momentu atkārtojuma sistēmu (Instant replay system), lai pieņemtu lēmumu pirms tiek parakstīts spēles protokols:  a) Par ceturtdaļas vai papildlaika beigām:  vai sekmīgs metiens no spēles tika izmests pirms atskanēja spēles pulkstenis par perioda beigām; vai un cik daudz atlicis laiks uz spēles pulksteņa, ja: </vt:lpstr>
      <vt:lpstr>- metiena izpildītājs pārkāpj laukuma robežas; - divdesmit četru (24) sekunžu jeb uzbrukuma laika pārkāpums; - astoņu (8) sekunžu pārkāpums; - piezīme tika fiksēta pirms beidzās spēles laiks.  b) Kad jāspēlē 2:00 minūtes un mazāk pēdējā periodā vai pagarinājumā/(-os):  - vai sekmīgs metiens no spēles ir izdarīts pirms atskanēja uzbrukuma laika signāls; - vai metiens no spēles tika izpildīts pirms tika fiksēta jebkāda piezīme; - lai noteiktu no kura spēlētāja bumba atstāja laukumu. </vt:lpstr>
      <vt:lpstr>c) Jebkurā spēles laikā:  - vai precīzs metiens no spēles ir jāskaita kā  2 (divu) vai 3 (trīs) punktu metiens; - ja ir tehniskas problēmas ar spēles vai uzbrukuma laika pulksteni, noteikt, cik lielas laika korekcijas jāveic abiem vai vienam pulkstenim; - lai noteiktu pareizo soda metienu izpildītāju; - lai noteiktu, kuri no rezervistiem vai komandas  pārstāvjiem ir iesaistījušies kautiņā spēles laikā. </vt:lpstr>
      <vt:lpstr>Pants 50.- Divdesmit četru sekunžu operators:   Pienākumi.    Jāieslēdz no jauna vai jāieslēdz, kad : Komanda iegūst dzīvās bumbas kontroli laukumā. - iemetiena laikā, bumba ir pieskārusies vai tai ir atļauti pieskāries jebkurš spēlētājs laukumā. - ja pretinieku komandas spēlētājs ir aizskāris bumbu, tas nenozīmē ka ir jāatjauno divdesmit četru (24) sekunžu periodu, ja tai pašai komandai paliek bumbas kontrole.</vt:lpstr>
      <vt:lpstr> Jāapstādina un jāatjauno uz 24 sekundēm no nerādoša displeja, gadījumos kad:  -Tiek izpildīts precīzs metiens; -Bumba skar pretinieku komandas groza stīpu (izņemot gadījumu, kad bumba iesprūst starp stīpu un vairogu) un to savā kontrolē iegūst komanda, kura bumbu kontrolēja pirms tā pieskārās stīpai; - Komandai tiek piešķirti soda metieni; - Noteikumu pārkāpuma rezultātā bumba tiek nodota uzbrukumā esošās komandas rīcībā.   </vt:lpstr>
      <vt:lpstr> Komandai tiek piešķirts auta iemetiens aizsardzības zonā :  1) Pārkāpuma vai piezīmes rezultātā; 2) Spēle ir apturēta tādas darbības dēļ, kas nav saistīta ar bumbu kontrolējošo komandu; 3) Spēle ir apturēta tādas darbības dēļ, kas nav saistīta ar kādu no komandām, ja vien tas nenostāda pretinieku komandu neizdevīgā situācijā.</vt:lpstr>
      <vt:lpstr>Pants 50.2. –   Jāaptur, bet nav jāatjauno, ja tā pati komanda, kam bija bumbas kontrole, tiek piešķirts iemetiens par: - bumba iziet ārpus laukuma.  - tās pašas komandas spēlētājs ir traumēts.  - strīda bumbas situācija.  - abpusējā piezīme.  - vienādu sodu kompensēšana abām komandām.  </vt:lpstr>
      <vt:lpstr> 2. Jāapstādina, bet nav jāatjauno divdesmit četras (24) sekundes uz divdesmit četru (24) sekunžu pulksteņa, kad bumba tiek piešķirta tai pašai komandai, kas iepriekš kontrolēja bumbu  un displejs rāda četrpadsmit (14) un vairāk sekundes, kā arī auts tiks izpildīts uzbrukuma zonā:  1) Pārkāpuma vai piezīmes rezultātā; 2) Spēle ir apturēta tādas darbības dēļ, kas nav saistīta ar bumbu kontrolējošo komandu; 3) Spēle ir apturēta tādas darbības dēļ, kas nav saistīta ar kādu no komandām, ja vien tas nenostāda pretinieku komandu neizdevīgā situācijā. </vt:lpstr>
      <vt:lpstr> 3. Jāaptur divdesmit četru (24) sekunžu pulkstenis un jāatjauno uz četrpadsmit (14) sekundēm, kad  - bumba tiek piešķirta tai pašai komandai, kas iepriekš kontrolēja bumbu  un displejs rāda trīspadsmit (13) vai mazāk sekundes, kā arī auts tiks izpildīts uzbrukuma zonā: 1) Pārkāpuma (spēle ar kāju) vai piezīmes rezultātā; 2) Spēle ir apturēta tādas darbības dēļ, kas nav saistīta ar bumbu kontrolējošo komandu; 3) Spēle ir apturēta tādas darbības dēļ, kas nav saistīta ar kādu no komandām, ja vien tas nenostāda pretinieku komandu neizdevīgā situācijā; Pēc nesekmīga metiena, pēdējā vai vienīgā soda metiena, vai piespēles pēc tam, kad bumba skārusi stīpu, un to savā kontrolē iegūst komanda, kura to kontrolēja iepriekš.</vt:lpstr>
      <vt:lpstr>A. OFICIĀLIE ŽESTI  A.1 Noteikumos attēlotie roku žesti ir vienīgie oficiālie žesti. Tie jālieto visiem tiesnešiem visās spēlēs.  A2. Tiesnešiem, rādot signālus spēles galdiņa tiesnešiem, stingri rekomendējam tiesnešiem papildus komunicēt verbāli ar galdiņu (starptautiskās spēlēs oficiālā valoda – angļu val.)  A.3 Svarīgi, lai sekretariāta tiesneši arī pazītu šos signālus. </vt:lpstr>
      <vt:lpstr>Spēles laika signāli.    Apturēt laiku dēļ pārkāpuma/ piezīmes/ palaist spēles laiku.</vt:lpstr>
      <vt:lpstr>   </vt:lpstr>
      <vt:lpstr>Oficiālie žesti. Grozs netiek skaitīts.</vt:lpstr>
      <vt:lpstr>Oficiālie žesti. Sekunžu skaitīšana.</vt:lpstr>
      <vt:lpstr>Oficiālie žesti. Spēlētāju numuri.</vt:lpstr>
      <vt:lpstr>Oficiālie žesti. Spēlētāju numuri.</vt:lpstr>
      <vt:lpstr>Oficiālie žesti. Spēlētāju numuri.</vt:lpstr>
      <vt:lpstr>Oficiālie žesti. Spēlētāju numuri.</vt:lpstr>
      <vt:lpstr>Oficiālie žesti. Spēlētāju numuri.</vt:lpstr>
      <vt:lpstr>Oficiālie žesti. Piezīmes.</vt:lpstr>
      <vt:lpstr>Oficiālie žesti. Piezīmes. </vt:lpstr>
      <vt:lpstr>Oficiālie žesti. Piezīmes.</vt:lpstr>
      <vt:lpstr>Oficiālie žesti. Piezīme metiena brīdī, piezīme pirms metiena.</vt:lpstr>
      <vt:lpstr>Slide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Motivācija</dc:title>
  <dc:creator>Oskars</dc:creator>
  <dc:description>Orange title on dark blue background with orange stripes on bottom border</dc:description>
  <cp:lastModifiedBy>User</cp:lastModifiedBy>
  <cp:revision>234</cp:revision>
  <cp:lastPrinted>1601-01-01T00:00:00Z</cp:lastPrinted>
  <dcterms:created xsi:type="dcterms:W3CDTF">1601-01-01T00:00:00Z</dcterms:created>
  <dcterms:modified xsi:type="dcterms:W3CDTF">2014-09-09T12:50:12Z</dcterms:modified>
</cp:coreProperties>
</file>